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</p:sldIdLst>
  <p:sldSz cx="7569200" cy="10693400"/>
  <p:notesSz cx="75692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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

</file>

<file path=ppt/slides/_rels/slide2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3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ject 33"/>
          <p:cNvSpPr/>
          <p:nvPr/>
        </p:nvSpPr>
        <p:spPr>
          <a:xfrm>
            <a:off x="432003" y="317703"/>
            <a:ext cx="2171700" cy="571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4994452" y="432003"/>
            <a:ext cx="2133600" cy="571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432003" y="2754706"/>
            <a:ext cx="6696062" cy="395452"/>
          </a:xfrm>
          <a:custGeom>
            <a:avLst/>
            <a:gdLst/>
            <a:ahLst/>
            <a:cxnLst/>
            <a:rect l="l" t="t" r="r" b="b"/>
            <a:pathLst>
              <a:path w="6696062" h="395452">
                <a:moveTo>
                  <a:pt x="0" y="395452"/>
                </a:moveTo>
                <a:lnTo>
                  <a:pt x="6696062" y="395452"/>
                </a:lnTo>
                <a:lnTo>
                  <a:pt x="6696062" y="0"/>
                </a:lnTo>
                <a:lnTo>
                  <a:pt x="0" y="0"/>
                </a:lnTo>
                <a:lnTo>
                  <a:pt x="0" y="395452"/>
                </a:lnTo>
                <a:close/>
              </a:path>
            </a:pathLst>
          </a:custGeom>
          <a:solidFill>
            <a:srgbClr val="EDEDE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432003" y="3145396"/>
            <a:ext cx="6696049" cy="0"/>
          </a:xfrm>
          <a:custGeom>
            <a:avLst/>
            <a:gdLst/>
            <a:ahLst/>
            <a:cxnLst/>
            <a:rect l="l" t="t" r="r" b="b"/>
            <a:pathLst>
              <a:path w="6696049" h="0">
                <a:moveTo>
                  <a:pt x="0" y="0"/>
                </a:moveTo>
                <a:lnTo>
                  <a:pt x="6696049" y="0"/>
                </a:lnTo>
              </a:path>
            </a:pathLst>
          </a:custGeom>
          <a:ln w="10795">
            <a:solidFill>
              <a:srgbClr val="BABA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1201648" y="1248250"/>
            <a:ext cx="5168798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0"/>
              </a:lnSpc>
              <a:spcBef>
                <a:spcPts val="76"/>
              </a:spcBef>
            </a:pPr>
            <a:r>
              <a:rPr dirty="0" smtClean="0" sz="1400" spc="0" b="1">
                <a:latin typeface="Times New Roman"/>
                <a:cs typeface="Times New Roman"/>
              </a:rPr>
              <a:t>Συλλογικός</a:t>
            </a:r>
            <a:r>
              <a:rPr dirty="0" smtClean="0" sz="1400" spc="156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Προγραμματισμός</a:t>
            </a:r>
            <a:r>
              <a:rPr dirty="0" smtClean="0" sz="1400" spc="19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Σχολικής</a:t>
            </a:r>
            <a:r>
              <a:rPr dirty="0" smtClean="0" sz="1400" spc="19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Μονάδας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19303" y="1674440"/>
            <a:ext cx="4302423" cy="3171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5"/>
              </a:lnSpc>
              <a:spcBef>
                <a:spcPts val="5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Σχολική</a:t>
            </a:r>
            <a:r>
              <a:rPr dirty="0" smtClean="0" sz="900" spc="51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Μονάδα:</a:t>
            </a:r>
            <a:r>
              <a:rPr dirty="0" smtClean="0" sz="900" spc="-44" b="1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1ο</a:t>
            </a:r>
            <a:r>
              <a:rPr dirty="0" smtClean="0" sz="900" spc="0">
                <a:latin typeface="Times New Roman"/>
                <a:cs typeface="Times New Roman"/>
              </a:rPr>
              <a:t> </a:t>
            </a:r>
            <a:r>
              <a:rPr dirty="0" smtClean="0" sz="900" spc="41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ΔΗΜΟΤΙΚΟ</a:t>
            </a:r>
            <a:r>
              <a:rPr dirty="0" smtClean="0" sz="900" spc="131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ΣΧΟΛΕΙΟ</a:t>
            </a:r>
            <a:r>
              <a:rPr dirty="0" smtClean="0" sz="900" spc="35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ΝΕΟΥ</a:t>
            </a:r>
            <a:r>
              <a:rPr dirty="0" smtClean="0" sz="900" spc="35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ΨΥΧΙΚΟΥ</a:t>
            </a:r>
            <a:r>
              <a:rPr dirty="0" smtClean="0" sz="900" spc="0">
                <a:latin typeface="Times New Roman"/>
                <a:cs typeface="Times New Roman"/>
              </a:rPr>
              <a:t> </a:t>
            </a:r>
            <a:r>
              <a:rPr dirty="0" smtClean="0" sz="900" spc="3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-</a:t>
            </a:r>
            <a:r>
              <a:rPr dirty="0" smtClean="0" sz="900" spc="62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9050022</a:t>
            </a:r>
            <a:endParaRPr sz="900">
              <a:latin typeface="Times New Roman"/>
              <a:cs typeface="Times New Roman"/>
            </a:endParaRPr>
          </a:p>
          <a:p>
            <a:pPr marL="12700" marR="17176">
              <a:lnSpc>
                <a:spcPct val="95825"/>
              </a:lnSpc>
              <a:spcBef>
                <a:spcPts val="309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Σχολικό</a:t>
            </a:r>
            <a:r>
              <a:rPr dirty="0" smtClean="0" sz="900" spc="149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Έτος:</a:t>
            </a:r>
            <a:r>
              <a:rPr dirty="0" smtClean="0" sz="900" spc="-5" b="1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2022</a:t>
            </a:r>
            <a:r>
              <a:rPr dirty="0" smtClean="0" sz="900" spc="-41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-</a:t>
            </a:r>
            <a:r>
              <a:rPr dirty="0" smtClean="0" sz="900" spc="62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2023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19303" y="2123127"/>
            <a:ext cx="2101659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0"/>
              </a:lnSpc>
              <a:spcBef>
                <a:spcPts val="50"/>
              </a:spcBef>
            </a:pPr>
            <a:r>
              <a:rPr dirty="0" smtClean="0" sz="900" spc="0">
                <a:latin typeface="Times New Roman"/>
                <a:cs typeface="Times New Roman"/>
              </a:rPr>
              <a:t>Ημερομηνία</a:t>
            </a:r>
            <a:r>
              <a:rPr dirty="0" smtClean="0" sz="900" spc="-132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Εξαγωγής:</a:t>
            </a:r>
            <a:r>
              <a:rPr dirty="0" smtClean="0" sz="900" spc="1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11/02/2023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19303" y="3420871"/>
            <a:ext cx="2214575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10"/>
              </a:lnSpc>
              <a:spcBef>
                <a:spcPts val="45"/>
              </a:spcBef>
            </a:pPr>
            <a:r>
              <a:rPr dirty="0" smtClean="0" sz="800" spc="0" b="1">
                <a:latin typeface="Times New Roman"/>
                <a:cs typeface="Times New Roman"/>
              </a:rPr>
              <a:t>Διδασκαλία,</a:t>
            </a:r>
            <a:r>
              <a:rPr dirty="0" smtClean="0" sz="800" spc="50" b="1">
                <a:latin typeface="Times New Roman"/>
                <a:cs typeface="Times New Roman"/>
              </a:rPr>
              <a:t> </a:t>
            </a:r>
            <a:r>
              <a:rPr dirty="0" smtClean="0" sz="800" spc="0" b="1">
                <a:latin typeface="Times New Roman"/>
                <a:cs typeface="Times New Roman"/>
              </a:rPr>
              <a:t>μάθηση</a:t>
            </a:r>
            <a:r>
              <a:rPr dirty="0" smtClean="0" sz="800" spc="-124" b="1">
                <a:latin typeface="Times New Roman"/>
                <a:cs typeface="Times New Roman"/>
              </a:rPr>
              <a:t> </a:t>
            </a:r>
            <a:r>
              <a:rPr dirty="0" smtClean="0" sz="800" spc="0" b="1">
                <a:latin typeface="Times New Roman"/>
                <a:cs typeface="Times New Roman"/>
              </a:rPr>
              <a:t>και</a:t>
            </a:r>
            <a:r>
              <a:rPr dirty="0" smtClean="0" sz="800" spc="53" b="1">
                <a:latin typeface="Times New Roman"/>
                <a:cs typeface="Times New Roman"/>
              </a:rPr>
              <a:t> </a:t>
            </a:r>
            <a:r>
              <a:rPr dirty="0" smtClean="0" sz="800" spc="0" b="1">
                <a:latin typeface="Times New Roman"/>
                <a:cs typeface="Times New Roman"/>
              </a:rPr>
              <a:t>αξιολόγηση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993803" y="3850700"/>
            <a:ext cx="1077074" cy="3169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7145">
              <a:lnSpc>
                <a:spcPts val="1015"/>
              </a:lnSpc>
              <a:spcBef>
                <a:spcPts val="5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Συντονιστής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309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Ομάδας</a:t>
            </a:r>
            <a:r>
              <a:rPr dirty="0" smtClean="0" sz="900" spc="-1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Δράσης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47878" y="3939346"/>
            <a:ext cx="1518767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5"/>
              </a:lnSpc>
              <a:spcBef>
                <a:spcPts val="5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A/A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2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Στόχος</a:t>
            </a:r>
            <a:r>
              <a:rPr dirty="0" smtClean="0" sz="900" spc="-128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Βελτίωσης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010533" y="3939346"/>
            <a:ext cx="1005293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5"/>
              </a:lnSpc>
              <a:spcBef>
                <a:spcPts val="5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Σχέδιο</a:t>
            </a:r>
            <a:r>
              <a:rPr dirty="0" smtClean="0" sz="900" spc="45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Δράσης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05091" y="4356536"/>
            <a:ext cx="3290765" cy="11934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015">
              <a:lnSpc>
                <a:spcPts val="1010"/>
              </a:lnSpc>
              <a:spcBef>
                <a:spcPts val="50"/>
              </a:spcBef>
            </a:pPr>
            <a:r>
              <a:rPr dirty="0" smtClean="0" sz="900" spc="0">
                <a:latin typeface="Times New Roman"/>
                <a:cs typeface="Times New Roman"/>
              </a:rPr>
              <a:t>Η</a:t>
            </a:r>
            <a:r>
              <a:rPr dirty="0" smtClean="0" sz="900" spc="189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διαχείριση</a:t>
            </a:r>
            <a:r>
              <a:rPr dirty="0" smtClean="0" sz="900" spc="-3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των</a:t>
            </a:r>
            <a:r>
              <a:rPr dirty="0" smtClean="0" sz="900" spc="24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διαθέσιμων</a:t>
            </a:r>
            <a:r>
              <a:rPr dirty="0" smtClean="0" sz="900" spc="-3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ανθρώπινων</a:t>
            </a:r>
            <a:r>
              <a:rPr dirty="0" smtClean="0" sz="900" spc="-3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και</a:t>
            </a:r>
            <a:r>
              <a:rPr dirty="0" smtClean="0" sz="900" spc="20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υλικών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  <a:spcBef>
                <a:spcPts val="103"/>
              </a:spcBef>
            </a:pPr>
            <a:r>
              <a:rPr dirty="0" smtClean="0" sz="900" spc="0">
                <a:latin typeface="Times New Roman"/>
                <a:cs typeface="Times New Roman"/>
              </a:rPr>
              <a:t>πόρων</a:t>
            </a:r>
            <a:r>
              <a:rPr dirty="0" smtClean="0" sz="900" spc="-73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της</a:t>
            </a:r>
            <a:r>
              <a:rPr dirty="0" smtClean="0" sz="900" spc="8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σχολικής</a:t>
            </a:r>
            <a:r>
              <a:rPr dirty="0" smtClean="0" sz="900" spc="-3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μονάδας,</a:t>
            </a:r>
            <a:r>
              <a:rPr dirty="0" smtClean="0" sz="900" spc="-3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ώστε</a:t>
            </a:r>
            <a:r>
              <a:rPr dirty="0" smtClean="0" sz="900" spc="-21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να</a:t>
            </a:r>
            <a:r>
              <a:rPr dirty="0" smtClean="0" sz="900" spc="23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δημιουργηθεί</a:t>
            </a:r>
            <a:r>
              <a:rPr dirty="0" smtClean="0" sz="900" spc="0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ένα</a:t>
            </a:r>
            <a:r>
              <a:rPr dirty="0" smtClean="0" sz="900" spc="59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θετικό</a:t>
            </a:r>
            <a:r>
              <a:rPr dirty="0" smtClean="0" sz="900" spc="-79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για</a:t>
            </a:r>
            <a:r>
              <a:rPr dirty="0" smtClean="0" sz="900" spc="34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τη</a:t>
            </a:r>
            <a:r>
              <a:rPr dirty="0" smtClean="0" sz="900" spc="0">
                <a:latin typeface="Times New Roman"/>
                <a:cs typeface="Times New Roman"/>
              </a:rPr>
              <a:t> </a:t>
            </a:r>
            <a:r>
              <a:rPr dirty="0" smtClean="0" sz="900" spc="34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διδασκαλία</a:t>
            </a:r>
            <a:r>
              <a:rPr dirty="0" smtClean="0" sz="900" spc="-7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και</a:t>
            </a:r>
            <a:r>
              <a:rPr dirty="0" smtClean="0" sz="900" spc="-7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τη</a:t>
            </a:r>
            <a:r>
              <a:rPr dirty="0" smtClean="0" sz="900" spc="0">
                <a:latin typeface="Times New Roman"/>
                <a:cs typeface="Times New Roman"/>
              </a:rPr>
              <a:t> </a:t>
            </a:r>
            <a:r>
              <a:rPr dirty="0" smtClean="0" sz="900" spc="34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μάθηση</a:t>
            </a:r>
            <a:r>
              <a:rPr dirty="0" smtClean="0" sz="900" spc="0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περιβάλλον,</a:t>
            </a:r>
            <a:r>
              <a:rPr dirty="0" smtClean="0" sz="900" spc="-137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το</a:t>
            </a:r>
            <a:r>
              <a:rPr dirty="0" smtClean="0" sz="900" spc="-13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οποίο</a:t>
            </a:r>
            <a:r>
              <a:rPr dirty="0" smtClean="0" sz="900" spc="-87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θα</a:t>
            </a:r>
            <a:r>
              <a:rPr dirty="0" smtClean="0" sz="900" spc="-23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στηρίζεται</a:t>
            </a:r>
            <a:r>
              <a:rPr dirty="0" smtClean="0" sz="900" spc="-5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στην</a:t>
            </a:r>
            <a:r>
              <a:rPr dirty="0" smtClean="0" sz="900" spc="-39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αρχή</a:t>
            </a:r>
            <a:r>
              <a:rPr dirty="0" smtClean="0" sz="900" spc="-94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της</a:t>
            </a:r>
            <a:r>
              <a:rPr dirty="0" smtClean="0" sz="900" spc="0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ισοτιμίας</a:t>
            </a:r>
            <a:r>
              <a:rPr dirty="0" smtClean="0" sz="900" spc="201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και</a:t>
            </a:r>
            <a:r>
              <a:rPr dirty="0" smtClean="0" sz="900" spc="48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θα</a:t>
            </a:r>
            <a:r>
              <a:rPr dirty="0" smtClean="0" sz="900" spc="10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οδηγήσει</a:t>
            </a:r>
            <a:r>
              <a:rPr dirty="0" smtClean="0" sz="900" spc="-64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στην</a:t>
            </a:r>
            <a:r>
              <a:rPr dirty="0" smtClean="0" sz="900" spc="18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εγκαθίδρυση</a:t>
            </a:r>
            <a:r>
              <a:rPr dirty="0" smtClean="0" sz="900" spc="-44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-από</a:t>
            </a:r>
            <a:r>
              <a:rPr dirty="0" smtClean="0" sz="900" spc="0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κοινού</a:t>
            </a:r>
            <a:r>
              <a:rPr dirty="0" smtClean="0" sz="900" spc="1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συμφωνημένων</a:t>
            </a:r>
            <a:r>
              <a:rPr dirty="0" smtClean="0" sz="900" spc="-111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σαφών</a:t>
            </a:r>
            <a:r>
              <a:rPr dirty="0" smtClean="0" sz="900" spc="1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κανόνων,</a:t>
            </a:r>
            <a:r>
              <a:rPr dirty="0" smtClean="0" sz="900" spc="69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ρουτινών</a:t>
            </a:r>
            <a:r>
              <a:rPr dirty="0" smtClean="0" sz="900" spc="68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και</a:t>
            </a:r>
            <a:r>
              <a:rPr dirty="0" smtClean="0" sz="900" spc="0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προσδοκιών,</a:t>
            </a:r>
            <a:r>
              <a:rPr dirty="0" smtClean="0" sz="900" spc="1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οι</a:t>
            </a:r>
            <a:r>
              <a:rPr dirty="0" smtClean="0" sz="900" spc="22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οποίες</a:t>
            </a:r>
            <a:r>
              <a:rPr dirty="0" smtClean="0" sz="900" spc="47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θα</a:t>
            </a:r>
            <a:r>
              <a:rPr dirty="0" smtClean="0" sz="900" spc="10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αφορούν</a:t>
            </a:r>
            <a:r>
              <a:rPr dirty="0" smtClean="0" sz="900" spc="-94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όλους</a:t>
            </a:r>
            <a:r>
              <a:rPr dirty="0" smtClean="0" sz="900" spc="1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τους</a:t>
            </a:r>
            <a:r>
              <a:rPr dirty="0" smtClean="0" sz="900" spc="49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μαθητές.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993803" y="4795588"/>
            <a:ext cx="1058214" cy="315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7145">
              <a:lnSpc>
                <a:spcPts val="1010"/>
              </a:lnSpc>
              <a:spcBef>
                <a:spcPts val="50"/>
              </a:spcBef>
            </a:pPr>
            <a:r>
              <a:rPr dirty="0" smtClean="0" sz="900" spc="0">
                <a:latin typeface="Times New Roman"/>
                <a:cs typeface="Times New Roman"/>
              </a:rPr>
              <a:t>ΛΙΑΣΚΟΣ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294"/>
              </a:spcBef>
            </a:pPr>
            <a:r>
              <a:rPr dirty="0" smtClean="0" sz="900" spc="0">
                <a:latin typeface="Times New Roman"/>
                <a:cs typeface="Times New Roman"/>
              </a:rPr>
              <a:t>ΚΩΝΣΤΑΝΤΙΝΟΣ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47878" y="4883396"/>
            <a:ext cx="115239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0"/>
              </a:lnSpc>
              <a:spcBef>
                <a:spcPts val="50"/>
              </a:spcBef>
            </a:pPr>
            <a:r>
              <a:rPr dirty="0" smtClean="0" sz="900" spc="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010533" y="4883396"/>
            <a:ext cx="1230122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0"/>
              </a:lnSpc>
              <a:spcBef>
                <a:spcPts val="50"/>
              </a:spcBef>
            </a:pPr>
            <a:r>
              <a:rPr dirty="0" smtClean="0" sz="900" spc="0">
                <a:latin typeface="Times New Roman"/>
                <a:cs typeface="Times New Roman"/>
              </a:rPr>
              <a:t>“Σχολείο</a:t>
            </a:r>
            <a:r>
              <a:rPr dirty="0" smtClean="0" sz="900" spc="-101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για</a:t>
            </a:r>
            <a:r>
              <a:rPr dirty="0" smtClean="0" sz="900" spc="74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όλους”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05091" y="5852584"/>
            <a:ext cx="2884500" cy="315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0"/>
              </a:lnSpc>
              <a:spcBef>
                <a:spcPts val="50"/>
              </a:spcBef>
            </a:pPr>
            <a:r>
              <a:rPr dirty="0" smtClean="0" sz="900" spc="0">
                <a:latin typeface="Times New Roman"/>
                <a:cs typeface="Times New Roman"/>
              </a:rPr>
              <a:t>Καλλιέργεια</a:t>
            </a:r>
            <a:r>
              <a:rPr dirty="0" smtClean="0" sz="900" spc="1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δεξιοτήτων</a:t>
            </a:r>
            <a:r>
              <a:rPr dirty="0" smtClean="0" sz="900" spc="42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-</a:t>
            </a:r>
            <a:r>
              <a:rPr dirty="0" smtClean="0" sz="900" spc="62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ανάπτυξη</a:t>
            </a:r>
            <a:r>
              <a:rPr dirty="0" smtClean="0" sz="900" spc="36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γνώσεων</a:t>
            </a:r>
            <a:r>
              <a:rPr dirty="0" smtClean="0" sz="900" spc="66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σε</a:t>
            </a:r>
            <a:endParaRPr sz="900">
              <a:latin typeface="Times New Roman"/>
              <a:cs typeface="Times New Roman"/>
            </a:endParaRPr>
          </a:p>
          <a:p>
            <a:pPr marL="12700" marR="17145">
              <a:lnSpc>
                <a:spcPct val="95825"/>
              </a:lnSpc>
              <a:spcBef>
                <a:spcPts val="294"/>
              </a:spcBef>
            </a:pPr>
            <a:r>
              <a:rPr dirty="0" smtClean="0" sz="900" spc="0">
                <a:latin typeface="Times New Roman"/>
                <a:cs typeface="Times New Roman"/>
              </a:rPr>
              <a:t>γνωστικά</a:t>
            </a:r>
            <a:r>
              <a:rPr dirty="0" smtClean="0" sz="900" spc="-7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αντικείμενα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993803" y="5852584"/>
            <a:ext cx="631304" cy="315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71">
              <a:lnSpc>
                <a:spcPts val="1010"/>
              </a:lnSpc>
              <a:spcBef>
                <a:spcPts val="50"/>
              </a:spcBef>
            </a:pPr>
            <a:r>
              <a:rPr dirty="0" smtClean="0" sz="900" spc="0">
                <a:latin typeface="Times New Roman"/>
                <a:cs typeface="Times New Roman"/>
              </a:rPr>
              <a:t>ΚΟΥΡΤΗΣ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294"/>
              </a:spcBef>
            </a:pPr>
            <a:r>
              <a:rPr dirty="0" smtClean="0" sz="900" spc="0">
                <a:latin typeface="Times New Roman"/>
                <a:cs typeface="Times New Roman"/>
              </a:rPr>
              <a:t>ΑΝΔΡΕΑΣ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47878" y="5940392"/>
            <a:ext cx="115239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0"/>
              </a:lnSpc>
              <a:spcBef>
                <a:spcPts val="50"/>
              </a:spcBef>
            </a:pPr>
            <a:r>
              <a:rPr dirty="0" smtClean="0" sz="900" spc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010533" y="5940392"/>
            <a:ext cx="1303731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0"/>
              </a:lnSpc>
              <a:spcBef>
                <a:spcPts val="50"/>
              </a:spcBef>
            </a:pPr>
            <a:r>
              <a:rPr dirty="0" smtClean="0" sz="900" spc="0">
                <a:latin typeface="Times New Roman"/>
                <a:cs typeface="Times New Roman"/>
              </a:rPr>
              <a:t>Ολοήμερη</a:t>
            </a:r>
            <a:r>
              <a:rPr dirty="0" smtClean="0" sz="900" spc="17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δημιουργία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33666" y="6499090"/>
            <a:ext cx="3079081" cy="10178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015">
              <a:lnSpc>
                <a:spcPts val="1010"/>
              </a:lnSpc>
              <a:spcBef>
                <a:spcPts val="50"/>
              </a:spcBef>
            </a:pPr>
            <a:r>
              <a:rPr dirty="0" smtClean="0" sz="900" spc="0">
                <a:latin typeface="Times New Roman"/>
                <a:cs typeface="Times New Roman"/>
              </a:rPr>
              <a:t>Να</a:t>
            </a:r>
            <a:r>
              <a:rPr dirty="0" smtClean="0" sz="900" spc="0">
                <a:latin typeface="Times New Roman"/>
                <a:cs typeface="Times New Roman"/>
              </a:rPr>
              <a:t> </a:t>
            </a:r>
            <a:r>
              <a:rPr dirty="0" smtClean="0" sz="900" spc="103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καταγραφούν</a:t>
            </a:r>
            <a:r>
              <a:rPr dirty="0" smtClean="0" sz="900" spc="50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μέσω</a:t>
            </a:r>
            <a:r>
              <a:rPr dirty="0" smtClean="0" sz="900" spc="-56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υπολογιστικών</a:t>
            </a:r>
            <a:r>
              <a:rPr dirty="0" smtClean="0" sz="900" spc="163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φύλλων</a:t>
            </a:r>
            <a:r>
              <a:rPr dirty="0" smtClean="0" sz="900" spc="1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τα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25000"/>
              </a:lnSpc>
              <a:spcBef>
                <a:spcPts val="214"/>
              </a:spcBef>
            </a:pPr>
            <a:r>
              <a:rPr dirty="0" smtClean="0" sz="900" spc="0">
                <a:latin typeface="Times New Roman"/>
                <a:cs typeface="Times New Roman"/>
              </a:rPr>
              <a:t>ποσοστά</a:t>
            </a:r>
            <a:r>
              <a:rPr dirty="0" smtClean="0" sz="900" spc="0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συμμετοχών</a:t>
            </a:r>
            <a:r>
              <a:rPr dirty="0" smtClean="0" sz="900" spc="-45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των</a:t>
            </a:r>
            <a:r>
              <a:rPr dirty="0" smtClean="0" sz="900" spc="39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μαθητών</a:t>
            </a:r>
            <a:r>
              <a:rPr dirty="0" smtClean="0" sz="900" spc="-32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και</a:t>
            </a:r>
            <a:r>
              <a:rPr dirty="0" smtClean="0" sz="900" spc="-7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των</a:t>
            </a:r>
            <a:r>
              <a:rPr dirty="0" smtClean="0" sz="900" spc="0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μαθητριών</a:t>
            </a:r>
            <a:r>
              <a:rPr dirty="0" smtClean="0" sz="900" spc="1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σε</a:t>
            </a:r>
            <a:r>
              <a:rPr dirty="0" smtClean="0" sz="900" spc="0">
                <a:latin typeface="Times New Roman"/>
                <a:cs typeface="Times New Roman"/>
              </a:rPr>
              <a:t> </a:t>
            </a:r>
            <a:r>
              <a:rPr dirty="0" smtClean="0" sz="900" spc="50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σχολικούς</a:t>
            </a:r>
            <a:r>
              <a:rPr dirty="0" smtClean="0" sz="900" spc="-121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διαγωνισμούς</a:t>
            </a:r>
            <a:r>
              <a:rPr dirty="0" smtClean="0" sz="900" spc="-109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και</a:t>
            </a:r>
            <a:r>
              <a:rPr dirty="0" smtClean="0" sz="900" spc="-21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να</a:t>
            </a:r>
            <a:r>
              <a:rPr dirty="0" smtClean="0" sz="900" spc="0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αξιολογήσουν</a:t>
            </a:r>
            <a:r>
              <a:rPr dirty="0" smtClean="0" sz="900" spc="108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μέσω</a:t>
            </a:r>
            <a:r>
              <a:rPr dirty="0" smtClean="0" sz="900" spc="-13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ερωτηματολογίου</a:t>
            </a:r>
            <a:r>
              <a:rPr dirty="0" smtClean="0" sz="900" spc="70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(google</a:t>
            </a:r>
            <a:r>
              <a:rPr dirty="0" smtClean="0" sz="900" spc="5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form)</a:t>
            </a:r>
            <a:r>
              <a:rPr dirty="0" smtClean="0" sz="900" spc="0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την</a:t>
            </a:r>
            <a:r>
              <a:rPr dirty="0" smtClean="0" sz="900" spc="11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εμπειρία</a:t>
            </a:r>
            <a:r>
              <a:rPr dirty="0" smtClean="0" sz="900" spc="0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τους</a:t>
            </a:r>
            <a:r>
              <a:rPr dirty="0" smtClean="0" sz="900" spc="31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από</a:t>
            </a:r>
            <a:r>
              <a:rPr dirty="0" smtClean="0" sz="900" spc="-14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τη</a:t>
            </a:r>
            <a:r>
              <a:rPr dirty="0" smtClean="0" sz="900" spc="0">
                <a:latin typeface="Times New Roman"/>
                <a:cs typeface="Times New Roman"/>
              </a:rPr>
              <a:t> </a:t>
            </a:r>
            <a:r>
              <a:rPr dirty="0" smtClean="0" sz="900" spc="34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συμμετοχή</a:t>
            </a:r>
            <a:r>
              <a:rPr dirty="0" smtClean="0" sz="900" spc="5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τους</a:t>
            </a:r>
            <a:r>
              <a:rPr dirty="0" smtClean="0" sz="900" spc="-5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στους</a:t>
            </a:r>
            <a:r>
              <a:rPr dirty="0" smtClean="0" sz="900" spc="0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σχολικούς</a:t>
            </a:r>
            <a:r>
              <a:rPr dirty="0" smtClean="0" sz="900" spc="-42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διαγωνισμούς.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10533" y="6850334"/>
            <a:ext cx="1235265" cy="315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0"/>
              </a:lnSpc>
              <a:spcBef>
                <a:spcPts val="50"/>
              </a:spcBef>
            </a:pPr>
            <a:r>
              <a:rPr dirty="0" smtClean="0" sz="900" spc="0">
                <a:latin typeface="Times New Roman"/>
                <a:cs typeface="Times New Roman"/>
              </a:rPr>
              <a:t>Διαγωνιζόμαστε</a:t>
            </a:r>
            <a:r>
              <a:rPr dirty="0" smtClean="0" sz="900" spc="0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και</a:t>
            </a:r>
            <a:endParaRPr sz="900">
              <a:latin typeface="Times New Roman"/>
              <a:cs typeface="Times New Roman"/>
            </a:endParaRPr>
          </a:p>
          <a:p>
            <a:pPr marL="12700" marR="17145">
              <a:lnSpc>
                <a:spcPct val="95825"/>
              </a:lnSpc>
              <a:spcBef>
                <a:spcPts val="294"/>
              </a:spcBef>
            </a:pPr>
            <a:r>
              <a:rPr dirty="0" smtClean="0" sz="900" spc="0">
                <a:latin typeface="Times New Roman"/>
                <a:cs typeface="Times New Roman"/>
              </a:rPr>
              <a:t>δοκιμαζόμαστε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7878" y="6938142"/>
            <a:ext cx="115239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0"/>
              </a:lnSpc>
              <a:spcBef>
                <a:spcPts val="50"/>
              </a:spcBef>
            </a:pPr>
            <a:r>
              <a:rPr dirty="0" smtClean="0" sz="900" spc="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993803" y="6938142"/>
            <a:ext cx="1018552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0"/>
              </a:lnSpc>
              <a:spcBef>
                <a:spcPts val="50"/>
              </a:spcBef>
            </a:pPr>
            <a:r>
              <a:rPr dirty="0" smtClean="0" sz="900" spc="0">
                <a:latin typeface="Times New Roman"/>
                <a:cs typeface="Times New Roman"/>
              </a:rPr>
              <a:t>ΚΑΖΑΜΙΑ</a:t>
            </a:r>
            <a:r>
              <a:rPr dirty="0" smtClean="0" sz="900" spc="0">
                <a:latin typeface="Times New Roman"/>
                <a:cs typeface="Times New Roman"/>
              </a:rPr>
              <a:t> </a:t>
            </a:r>
            <a:r>
              <a:rPr dirty="0" smtClean="0" sz="900" spc="89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ΑΝΝΑ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19303" y="7958315"/>
            <a:ext cx="1637588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10"/>
              </a:lnSpc>
              <a:spcBef>
                <a:spcPts val="45"/>
              </a:spcBef>
            </a:pPr>
            <a:r>
              <a:rPr dirty="0" smtClean="0" sz="800" spc="0" b="1">
                <a:latin typeface="Times New Roman"/>
                <a:cs typeface="Times New Roman"/>
              </a:rPr>
              <a:t>Σχολική</a:t>
            </a:r>
            <a:r>
              <a:rPr dirty="0" smtClean="0" sz="800" spc="46" b="1">
                <a:latin typeface="Times New Roman"/>
                <a:cs typeface="Times New Roman"/>
              </a:rPr>
              <a:t> </a:t>
            </a:r>
            <a:r>
              <a:rPr dirty="0" smtClean="0" sz="800" spc="0" b="1">
                <a:latin typeface="Times New Roman"/>
                <a:cs typeface="Times New Roman"/>
              </a:rPr>
              <a:t>διαρροή</a:t>
            </a:r>
            <a:r>
              <a:rPr dirty="0" smtClean="0" sz="800" spc="17" b="1">
                <a:latin typeface="Times New Roman"/>
                <a:cs typeface="Times New Roman"/>
              </a:rPr>
              <a:t> </a:t>
            </a:r>
            <a:r>
              <a:rPr dirty="0" smtClean="0" sz="800" spc="0" b="1">
                <a:latin typeface="Times New Roman"/>
                <a:cs typeface="Times New Roman"/>
              </a:rPr>
              <a:t>-</a:t>
            </a:r>
            <a:r>
              <a:rPr dirty="0" smtClean="0" sz="800" spc="143" b="1">
                <a:latin typeface="Times New Roman"/>
                <a:cs typeface="Times New Roman"/>
              </a:rPr>
              <a:t> </a:t>
            </a:r>
            <a:r>
              <a:rPr dirty="0" smtClean="0" sz="800" spc="0" b="1">
                <a:latin typeface="Times New Roman"/>
                <a:cs typeface="Times New Roman"/>
              </a:rPr>
              <a:t>φοίτηση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93803" y="8388143"/>
            <a:ext cx="1077074" cy="3169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7145">
              <a:lnSpc>
                <a:spcPts val="1015"/>
              </a:lnSpc>
              <a:spcBef>
                <a:spcPts val="5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Συντονιστής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309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Ομάδας</a:t>
            </a:r>
            <a:r>
              <a:rPr dirty="0" smtClean="0" sz="900" spc="-1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Δράσης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7878" y="8476789"/>
            <a:ext cx="1518767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5"/>
              </a:lnSpc>
              <a:spcBef>
                <a:spcPts val="5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A/A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2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Στόχος</a:t>
            </a:r>
            <a:r>
              <a:rPr dirty="0" smtClean="0" sz="900" spc="-128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Βελτίωσης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10533" y="8476789"/>
            <a:ext cx="1005293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5"/>
              </a:lnSpc>
              <a:spcBef>
                <a:spcPts val="5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Σχέδιο</a:t>
            </a:r>
            <a:r>
              <a:rPr dirty="0" smtClean="0" sz="900" spc="45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Δράσης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3666" y="8922567"/>
            <a:ext cx="2778886" cy="315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7145">
              <a:lnSpc>
                <a:spcPts val="1010"/>
              </a:lnSpc>
              <a:spcBef>
                <a:spcPts val="50"/>
              </a:spcBef>
            </a:pPr>
            <a:r>
              <a:rPr dirty="0" smtClean="0" sz="900" spc="0">
                <a:latin typeface="Times New Roman"/>
                <a:cs typeface="Times New Roman"/>
              </a:rPr>
              <a:t>Η</a:t>
            </a:r>
            <a:r>
              <a:rPr dirty="0" smtClean="0" sz="900" spc="189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ομαλή</a:t>
            </a:r>
            <a:r>
              <a:rPr dirty="0" smtClean="0" sz="900" spc="-118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μετάβαση</a:t>
            </a:r>
            <a:r>
              <a:rPr dirty="0" smtClean="0" sz="900" spc="-145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των</a:t>
            </a:r>
            <a:r>
              <a:rPr dirty="0" smtClean="0" sz="900" spc="24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μαθητών</a:t>
            </a:r>
            <a:r>
              <a:rPr dirty="0" smtClean="0" sz="900" spc="-67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από</a:t>
            </a:r>
            <a:r>
              <a:rPr dirty="0" smtClean="0" sz="900" spc="-30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την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294"/>
              </a:spcBef>
            </a:pPr>
            <a:r>
              <a:rPr dirty="0" smtClean="0" sz="900" spc="0">
                <a:latin typeface="Times New Roman"/>
                <a:cs typeface="Times New Roman"/>
              </a:rPr>
              <a:t>πρωτοβάθμια</a:t>
            </a:r>
            <a:r>
              <a:rPr dirty="0" smtClean="0" sz="900" spc="-47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στην</a:t>
            </a:r>
            <a:r>
              <a:rPr dirty="0" smtClean="0" sz="900" spc="18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δευτεροβάθμια</a:t>
            </a:r>
            <a:r>
              <a:rPr dirty="0" smtClean="0" sz="900" spc="-52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εκπαίδευση.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93803" y="8922567"/>
            <a:ext cx="820470" cy="315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0"/>
              </a:lnSpc>
              <a:spcBef>
                <a:spcPts val="50"/>
              </a:spcBef>
            </a:pPr>
            <a:r>
              <a:rPr dirty="0" smtClean="0" sz="900" spc="0">
                <a:latin typeface="Times New Roman"/>
                <a:cs typeface="Times New Roman"/>
              </a:rPr>
              <a:t>ΜΠΡΟΦΙΔΟΥ</a:t>
            </a:r>
            <a:endParaRPr sz="900">
              <a:latin typeface="Times New Roman"/>
              <a:cs typeface="Times New Roman"/>
            </a:endParaRPr>
          </a:p>
          <a:p>
            <a:pPr marL="12700" marR="17145">
              <a:lnSpc>
                <a:spcPct val="95825"/>
              </a:lnSpc>
              <a:spcBef>
                <a:spcPts val="294"/>
              </a:spcBef>
            </a:pPr>
            <a:r>
              <a:rPr dirty="0" smtClean="0" sz="900" spc="0">
                <a:latin typeface="Times New Roman"/>
                <a:cs typeface="Times New Roman"/>
              </a:rPr>
              <a:t>ΜΑΡΙΑ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7878" y="9010375"/>
            <a:ext cx="115239" cy="1396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0"/>
              </a:lnSpc>
              <a:spcBef>
                <a:spcPts val="50"/>
              </a:spcBef>
            </a:pPr>
            <a:r>
              <a:rPr dirty="0" smtClean="0" sz="900" spc="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10533" y="9010375"/>
            <a:ext cx="1302702" cy="1396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0"/>
              </a:lnSpc>
              <a:spcBef>
                <a:spcPts val="50"/>
              </a:spcBef>
            </a:pPr>
            <a:r>
              <a:rPr dirty="0" smtClean="0" sz="900" spc="0">
                <a:latin typeface="Times New Roman"/>
                <a:cs typeface="Times New Roman"/>
              </a:rPr>
              <a:t>Γυμνάσιο</a:t>
            </a:r>
            <a:r>
              <a:rPr dirty="0" smtClean="0" sz="900" spc="38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ερχόμαστε!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32003" y="2754706"/>
            <a:ext cx="6696062" cy="3906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49"/>
              </a:spcBef>
            </a:pPr>
            <a:endParaRPr sz="1000"/>
          </a:p>
          <a:p>
            <a:pPr marL="1849983">
              <a:lnSpc>
                <a:spcPct val="95825"/>
              </a:lnSpc>
            </a:pPr>
            <a:r>
              <a:rPr dirty="0" smtClean="0" sz="1000" spc="0" b="1">
                <a:latin typeface="Times New Roman"/>
                <a:cs typeface="Times New Roman"/>
              </a:rPr>
              <a:t>Παιδαγωγική</a:t>
            </a:r>
            <a:r>
              <a:rPr dirty="0" smtClean="0" sz="1000" spc="-48" b="1">
                <a:latin typeface="Times New Roman"/>
                <a:cs typeface="Times New Roman"/>
              </a:rPr>
              <a:t> </a:t>
            </a:r>
            <a:r>
              <a:rPr dirty="0" smtClean="0" sz="1000" spc="0" b="1">
                <a:latin typeface="Times New Roman"/>
                <a:cs typeface="Times New Roman"/>
              </a:rPr>
              <a:t>και</a:t>
            </a:r>
            <a:r>
              <a:rPr dirty="0" smtClean="0" sz="1000" spc="66" b="1">
                <a:latin typeface="Times New Roman"/>
                <a:cs typeface="Times New Roman"/>
              </a:rPr>
              <a:t> </a:t>
            </a:r>
            <a:r>
              <a:rPr dirty="0" smtClean="0" sz="1000" spc="0" b="1">
                <a:latin typeface="Times New Roman"/>
                <a:cs typeface="Times New Roman"/>
              </a:rPr>
              <a:t>μαθησιακή</a:t>
            </a:r>
            <a:r>
              <a:rPr dirty="0" smtClean="0" sz="1000" spc="-84" b="1">
                <a:latin typeface="Times New Roman"/>
                <a:cs typeface="Times New Roman"/>
              </a:rPr>
              <a:t> </a:t>
            </a:r>
            <a:r>
              <a:rPr dirty="0" smtClean="0" sz="1000" spc="0" b="1">
                <a:latin typeface="Times New Roman"/>
                <a:cs typeface="Times New Roman"/>
              </a:rPr>
              <a:t>λειτουργία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ject 35"/>
          <p:cNvSpPr/>
          <p:nvPr/>
        </p:nvSpPr>
        <p:spPr>
          <a:xfrm>
            <a:off x="432003" y="5421896"/>
            <a:ext cx="6696062" cy="395452"/>
          </a:xfrm>
          <a:custGeom>
            <a:avLst/>
            <a:gdLst/>
            <a:ahLst/>
            <a:cxnLst/>
            <a:rect l="l" t="t" r="r" b="b"/>
            <a:pathLst>
              <a:path w="6696062" h="395452">
                <a:moveTo>
                  <a:pt x="0" y="395452"/>
                </a:moveTo>
                <a:lnTo>
                  <a:pt x="6696062" y="395452"/>
                </a:lnTo>
                <a:lnTo>
                  <a:pt x="6696062" y="0"/>
                </a:lnTo>
                <a:lnTo>
                  <a:pt x="0" y="0"/>
                </a:lnTo>
                <a:lnTo>
                  <a:pt x="0" y="395452"/>
                </a:lnTo>
                <a:close/>
              </a:path>
            </a:pathLst>
          </a:custGeom>
          <a:solidFill>
            <a:srgbClr val="EDEDE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432003" y="5812586"/>
            <a:ext cx="6696049" cy="0"/>
          </a:xfrm>
          <a:custGeom>
            <a:avLst/>
            <a:gdLst/>
            <a:ahLst/>
            <a:cxnLst/>
            <a:rect l="l" t="t" r="r" b="b"/>
            <a:pathLst>
              <a:path w="6696049" h="0">
                <a:moveTo>
                  <a:pt x="0" y="0"/>
                </a:moveTo>
                <a:lnTo>
                  <a:pt x="6696049" y="0"/>
                </a:lnTo>
              </a:path>
            </a:pathLst>
          </a:custGeom>
          <a:ln w="10795">
            <a:solidFill>
              <a:srgbClr val="BABA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432003" y="8735009"/>
            <a:ext cx="6696062" cy="395452"/>
          </a:xfrm>
          <a:custGeom>
            <a:avLst/>
            <a:gdLst/>
            <a:ahLst/>
            <a:cxnLst/>
            <a:rect l="l" t="t" r="r" b="b"/>
            <a:pathLst>
              <a:path w="6696062" h="395452">
                <a:moveTo>
                  <a:pt x="0" y="395452"/>
                </a:moveTo>
                <a:lnTo>
                  <a:pt x="6696062" y="395452"/>
                </a:lnTo>
                <a:lnTo>
                  <a:pt x="6696062" y="0"/>
                </a:lnTo>
                <a:lnTo>
                  <a:pt x="0" y="0"/>
                </a:lnTo>
                <a:lnTo>
                  <a:pt x="0" y="395452"/>
                </a:lnTo>
                <a:close/>
              </a:path>
            </a:pathLst>
          </a:custGeom>
          <a:solidFill>
            <a:srgbClr val="EDEDE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432003" y="9125699"/>
            <a:ext cx="6696049" cy="0"/>
          </a:xfrm>
          <a:custGeom>
            <a:avLst/>
            <a:gdLst/>
            <a:ahLst/>
            <a:cxnLst/>
            <a:rect l="l" t="t" r="r" b="b"/>
            <a:pathLst>
              <a:path w="6696049" h="0">
                <a:moveTo>
                  <a:pt x="0" y="0"/>
                </a:moveTo>
                <a:lnTo>
                  <a:pt x="6696049" y="0"/>
                </a:lnTo>
              </a:path>
            </a:pathLst>
          </a:custGeom>
          <a:ln w="10795">
            <a:solidFill>
              <a:srgbClr val="BABA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419303" y="702703"/>
            <a:ext cx="2257145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10"/>
              </a:lnSpc>
              <a:spcBef>
                <a:spcPts val="45"/>
              </a:spcBef>
            </a:pPr>
            <a:r>
              <a:rPr dirty="0" smtClean="0" sz="800" spc="0" b="1">
                <a:latin typeface="Times New Roman"/>
                <a:cs typeface="Times New Roman"/>
              </a:rPr>
              <a:t>Σχέσεις</a:t>
            </a:r>
            <a:r>
              <a:rPr dirty="0" smtClean="0" sz="800" spc="35" b="1">
                <a:latin typeface="Times New Roman"/>
                <a:cs typeface="Times New Roman"/>
              </a:rPr>
              <a:t> </a:t>
            </a:r>
            <a:r>
              <a:rPr dirty="0" smtClean="0" sz="800" spc="0" b="1">
                <a:latin typeface="Times New Roman"/>
                <a:cs typeface="Times New Roman"/>
              </a:rPr>
              <a:t>μεταξύ</a:t>
            </a:r>
            <a:r>
              <a:rPr dirty="0" smtClean="0" sz="800" spc="33" b="1">
                <a:latin typeface="Times New Roman"/>
                <a:cs typeface="Times New Roman"/>
              </a:rPr>
              <a:t> </a:t>
            </a:r>
            <a:r>
              <a:rPr dirty="0" smtClean="0" sz="800" spc="0" b="1">
                <a:latin typeface="Times New Roman"/>
                <a:cs typeface="Times New Roman"/>
              </a:rPr>
              <a:t>μαθητών</a:t>
            </a:r>
            <a:r>
              <a:rPr dirty="0" smtClean="0" sz="800" spc="9" b="1">
                <a:latin typeface="Times New Roman"/>
                <a:cs typeface="Times New Roman"/>
              </a:rPr>
              <a:t> </a:t>
            </a:r>
            <a:r>
              <a:rPr dirty="0" smtClean="0" sz="800" spc="0" b="1">
                <a:latin typeface="Times New Roman"/>
                <a:cs typeface="Times New Roman"/>
              </a:rPr>
              <a:t>/</a:t>
            </a:r>
            <a:r>
              <a:rPr dirty="0" smtClean="0" sz="800" spc="1" b="1">
                <a:latin typeface="Times New Roman"/>
                <a:cs typeface="Times New Roman"/>
              </a:rPr>
              <a:t> </a:t>
            </a:r>
            <a:r>
              <a:rPr dirty="0" smtClean="0" sz="800" spc="0" b="1">
                <a:latin typeface="Times New Roman"/>
                <a:cs typeface="Times New Roman"/>
              </a:rPr>
              <a:t>μαθητριών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993803" y="1132531"/>
            <a:ext cx="1077074" cy="3169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7145">
              <a:lnSpc>
                <a:spcPts val="1015"/>
              </a:lnSpc>
              <a:spcBef>
                <a:spcPts val="5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Συντονιστής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309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Ομάδας</a:t>
            </a:r>
            <a:r>
              <a:rPr dirty="0" smtClean="0" sz="900" spc="-1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Δράσης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47878" y="1221177"/>
            <a:ext cx="1518767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5"/>
              </a:lnSpc>
              <a:spcBef>
                <a:spcPts val="5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A/A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2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Στόχος</a:t>
            </a:r>
            <a:r>
              <a:rPr dirty="0" smtClean="0" sz="900" spc="-128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Βελτίωσης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010533" y="1221177"/>
            <a:ext cx="1005293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5"/>
              </a:lnSpc>
              <a:spcBef>
                <a:spcPts val="5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Σχέδιο</a:t>
            </a:r>
            <a:r>
              <a:rPr dirty="0" smtClean="0" sz="900" spc="45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Δράσης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33666" y="1666956"/>
            <a:ext cx="3161791" cy="842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9047">
              <a:lnSpc>
                <a:spcPts val="1010"/>
              </a:lnSpc>
              <a:spcBef>
                <a:spcPts val="50"/>
              </a:spcBef>
            </a:pPr>
            <a:r>
              <a:rPr dirty="0" smtClean="0" sz="900" spc="0">
                <a:latin typeface="Times New Roman"/>
                <a:cs typeface="Times New Roman"/>
              </a:rPr>
              <a:t>Να</a:t>
            </a:r>
            <a:r>
              <a:rPr dirty="0" smtClean="0" sz="900" spc="0">
                <a:latin typeface="Times New Roman"/>
                <a:cs typeface="Times New Roman"/>
              </a:rPr>
              <a:t> </a:t>
            </a:r>
            <a:r>
              <a:rPr dirty="0" smtClean="0" sz="900" spc="103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συνεργαστούν</a:t>
            </a:r>
            <a:r>
              <a:rPr dirty="0" smtClean="0" sz="900" spc="53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ομάδες</a:t>
            </a:r>
            <a:r>
              <a:rPr dirty="0" smtClean="0" sz="900" spc="1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μαθητών</a:t>
            </a:r>
            <a:r>
              <a:rPr dirty="0" smtClean="0" sz="900" spc="1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του</a:t>
            </a:r>
            <a:r>
              <a:rPr dirty="0" smtClean="0" sz="900" spc="1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σχολείου</a:t>
            </a:r>
            <a:r>
              <a:rPr dirty="0" smtClean="0" sz="900" spc="34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για</a:t>
            </a:r>
            <a:endParaRPr sz="900">
              <a:latin typeface="Times New Roman"/>
              <a:cs typeface="Times New Roman"/>
            </a:endParaRPr>
          </a:p>
          <a:p>
            <a:pPr marL="12700" marR="582087">
              <a:lnSpc>
                <a:spcPts val="1380"/>
              </a:lnSpc>
              <a:spcBef>
                <a:spcPts val="103"/>
              </a:spcBef>
            </a:pPr>
            <a:r>
              <a:rPr dirty="0" smtClean="0" sz="900" spc="0">
                <a:latin typeface="Times New Roman"/>
                <a:cs typeface="Times New Roman"/>
              </a:rPr>
              <a:t>την</a:t>
            </a:r>
            <a:r>
              <a:rPr dirty="0" smtClean="0" sz="900" spc="11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παραγωγή</a:t>
            </a:r>
            <a:r>
              <a:rPr dirty="0" smtClean="0" sz="900" spc="-37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συλλογικών</a:t>
            </a:r>
            <a:r>
              <a:rPr dirty="0" smtClean="0" sz="900" spc="42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καλλιτεχνικών</a:t>
            </a:r>
            <a:r>
              <a:rPr dirty="0" smtClean="0" sz="900" spc="0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αποτελεσμάτων,</a:t>
            </a:r>
            <a:r>
              <a:rPr dirty="0" smtClean="0" sz="900" spc="0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με</a:t>
            </a:r>
            <a:r>
              <a:rPr dirty="0" smtClean="0" sz="900" spc="0">
                <a:latin typeface="Times New Roman"/>
                <a:cs typeface="Times New Roman"/>
              </a:rPr>
              <a:t> </a:t>
            </a:r>
            <a:r>
              <a:rPr dirty="0" smtClean="0" sz="900" spc="24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σκοπό</a:t>
            </a:r>
            <a:r>
              <a:rPr dirty="0" smtClean="0" sz="900" spc="5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τη</a:t>
            </a:r>
            <a:r>
              <a:rPr dirty="0" smtClean="0" sz="900" spc="0">
                <a:latin typeface="Times New Roman"/>
                <a:cs typeface="Times New Roman"/>
              </a:rPr>
              <a:t> </a:t>
            </a:r>
            <a:r>
              <a:rPr dirty="0" smtClean="0" sz="900" spc="34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βελτίωση</a:t>
            </a:r>
            <a:r>
              <a:rPr dirty="0" smtClean="0" sz="900" spc="3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των</a:t>
            </a:r>
            <a:r>
              <a:rPr dirty="0" smtClean="0" sz="900" spc="0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μαθητικών</a:t>
            </a:r>
            <a:r>
              <a:rPr dirty="0" smtClean="0" sz="900" spc="-83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σχέσεων,</a:t>
            </a:r>
            <a:r>
              <a:rPr dirty="0" smtClean="0" sz="900" spc="-72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της</a:t>
            </a:r>
            <a:r>
              <a:rPr dirty="0" smtClean="0" sz="900" spc="-5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επικοινωνίας,</a:t>
            </a:r>
            <a:r>
              <a:rPr dirty="0" smtClean="0" sz="900" spc="92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της</a:t>
            </a:r>
            <a:r>
              <a:rPr dirty="0" smtClean="0" sz="900" spc="0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συνεργασίας</a:t>
            </a:r>
            <a:r>
              <a:rPr dirty="0" smtClean="0" sz="900" spc="42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και</a:t>
            </a:r>
            <a:r>
              <a:rPr dirty="0" smtClean="0" sz="900" spc="20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της</a:t>
            </a:r>
            <a:r>
              <a:rPr dirty="0" smtClean="0" sz="900" spc="8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αλληλεγγύης.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010533" y="1930379"/>
            <a:ext cx="1246695" cy="315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0"/>
              </a:lnSpc>
              <a:spcBef>
                <a:spcPts val="50"/>
              </a:spcBef>
            </a:pPr>
            <a:r>
              <a:rPr dirty="0" smtClean="0" sz="900" spc="0">
                <a:latin typeface="Times New Roman"/>
                <a:cs typeface="Times New Roman"/>
              </a:rPr>
              <a:t>Συνεργαζόμαστε</a:t>
            </a:r>
            <a:r>
              <a:rPr dirty="0" smtClean="0" sz="900" spc="1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και</a:t>
            </a:r>
            <a:endParaRPr sz="900">
              <a:latin typeface="Times New Roman"/>
              <a:cs typeface="Times New Roman"/>
            </a:endParaRPr>
          </a:p>
          <a:p>
            <a:pPr marL="12700" marR="17145">
              <a:lnSpc>
                <a:spcPct val="95825"/>
              </a:lnSpc>
              <a:spcBef>
                <a:spcPts val="294"/>
              </a:spcBef>
            </a:pPr>
            <a:r>
              <a:rPr dirty="0" smtClean="0" sz="900" spc="0">
                <a:latin typeface="Times New Roman"/>
                <a:cs typeface="Times New Roman"/>
              </a:rPr>
              <a:t>δημιουργούμε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993803" y="1930379"/>
            <a:ext cx="570153" cy="315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0"/>
              </a:lnSpc>
              <a:spcBef>
                <a:spcPts val="50"/>
              </a:spcBef>
            </a:pPr>
            <a:r>
              <a:rPr dirty="0" smtClean="0" sz="900" spc="0">
                <a:latin typeface="Times New Roman"/>
                <a:cs typeface="Times New Roman"/>
              </a:rPr>
              <a:t>ΥΦΑΝΤΗ</a:t>
            </a:r>
            <a:endParaRPr sz="900">
              <a:latin typeface="Times New Roman"/>
              <a:cs typeface="Times New Roman"/>
            </a:endParaRPr>
          </a:p>
          <a:p>
            <a:pPr marL="12700" marR="17145">
              <a:lnSpc>
                <a:spcPct val="95825"/>
              </a:lnSpc>
              <a:spcBef>
                <a:spcPts val="294"/>
              </a:spcBef>
            </a:pPr>
            <a:r>
              <a:rPr dirty="0" smtClean="0" sz="900" spc="0">
                <a:latin typeface="Times New Roman"/>
                <a:cs typeface="Times New Roman"/>
              </a:rPr>
              <a:t>ΕΙΡΗΝΗ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47878" y="2018187"/>
            <a:ext cx="115239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0"/>
              </a:lnSpc>
              <a:spcBef>
                <a:spcPts val="50"/>
              </a:spcBef>
            </a:pPr>
            <a:r>
              <a:rPr dirty="0" smtClean="0" sz="900" spc="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19303" y="2950552"/>
            <a:ext cx="3432251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10"/>
              </a:lnSpc>
              <a:spcBef>
                <a:spcPts val="45"/>
              </a:spcBef>
            </a:pPr>
            <a:r>
              <a:rPr dirty="0" smtClean="0" sz="800" spc="0" b="1">
                <a:latin typeface="Times New Roman"/>
                <a:cs typeface="Times New Roman"/>
              </a:rPr>
              <a:t>Σχέσεις</a:t>
            </a:r>
            <a:r>
              <a:rPr dirty="0" smtClean="0" sz="800" spc="-75" b="1">
                <a:latin typeface="Times New Roman"/>
                <a:cs typeface="Times New Roman"/>
              </a:rPr>
              <a:t> </a:t>
            </a:r>
            <a:r>
              <a:rPr dirty="0" smtClean="0" sz="800" spc="0" b="1">
                <a:latin typeface="Times New Roman"/>
                <a:cs typeface="Times New Roman"/>
              </a:rPr>
              <a:t>μεταξύ</a:t>
            </a:r>
            <a:r>
              <a:rPr dirty="0" smtClean="0" sz="800" spc="-69" b="1">
                <a:latin typeface="Times New Roman"/>
                <a:cs typeface="Times New Roman"/>
              </a:rPr>
              <a:t> </a:t>
            </a:r>
            <a:r>
              <a:rPr dirty="0" smtClean="0" sz="800" spc="0" b="1">
                <a:latin typeface="Times New Roman"/>
                <a:cs typeface="Times New Roman"/>
              </a:rPr>
              <a:t>μαθητών</a:t>
            </a:r>
            <a:r>
              <a:rPr dirty="0" smtClean="0" sz="800" spc="-121" b="1">
                <a:latin typeface="Times New Roman"/>
                <a:cs typeface="Times New Roman"/>
              </a:rPr>
              <a:t> </a:t>
            </a:r>
            <a:r>
              <a:rPr dirty="0" smtClean="0" sz="800" spc="0" b="1">
                <a:latin typeface="Times New Roman"/>
                <a:cs typeface="Times New Roman"/>
              </a:rPr>
              <a:t>/</a:t>
            </a:r>
            <a:r>
              <a:rPr dirty="0" smtClean="0" sz="800" spc="-15" b="1">
                <a:latin typeface="Times New Roman"/>
                <a:cs typeface="Times New Roman"/>
              </a:rPr>
              <a:t> </a:t>
            </a:r>
            <a:r>
              <a:rPr dirty="0" smtClean="0" sz="800" spc="0" b="1">
                <a:latin typeface="Times New Roman"/>
                <a:cs typeface="Times New Roman"/>
              </a:rPr>
              <a:t>μαθητριών</a:t>
            </a:r>
            <a:r>
              <a:rPr dirty="0" smtClean="0" sz="800" spc="-148" b="1">
                <a:latin typeface="Times New Roman"/>
                <a:cs typeface="Times New Roman"/>
              </a:rPr>
              <a:t> </a:t>
            </a:r>
            <a:r>
              <a:rPr dirty="0" smtClean="0" sz="800" spc="0" b="1">
                <a:latin typeface="Times New Roman"/>
                <a:cs typeface="Times New Roman"/>
              </a:rPr>
              <a:t>και</a:t>
            </a:r>
            <a:r>
              <a:rPr dirty="0" smtClean="0" sz="800" spc="13" b="1">
                <a:latin typeface="Times New Roman"/>
                <a:cs typeface="Times New Roman"/>
              </a:rPr>
              <a:t> </a:t>
            </a:r>
            <a:r>
              <a:rPr dirty="0" smtClean="0" sz="800" spc="0" b="1">
                <a:latin typeface="Times New Roman"/>
                <a:cs typeface="Times New Roman"/>
              </a:rPr>
              <a:t>εκπαιδευτικών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19303" y="3350696"/>
            <a:ext cx="1811908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0"/>
              </a:lnSpc>
              <a:spcBef>
                <a:spcPts val="50"/>
              </a:spcBef>
            </a:pPr>
            <a:r>
              <a:rPr dirty="0" smtClean="0" sz="900" spc="0">
                <a:latin typeface="Times New Roman"/>
                <a:cs typeface="Times New Roman"/>
              </a:rPr>
              <a:t>Δεν</a:t>
            </a:r>
            <a:r>
              <a:rPr dirty="0" smtClean="0" sz="900" spc="-84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έχει</a:t>
            </a:r>
            <a:r>
              <a:rPr dirty="0" smtClean="0" sz="900" spc="38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τεθεί</a:t>
            </a:r>
            <a:r>
              <a:rPr dirty="0" smtClean="0" sz="900" spc="14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κάποιος</a:t>
            </a:r>
            <a:r>
              <a:rPr dirty="0" smtClean="0" sz="900" spc="-3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Στόχος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19303" y="3760368"/>
            <a:ext cx="1878279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10"/>
              </a:lnSpc>
              <a:spcBef>
                <a:spcPts val="45"/>
              </a:spcBef>
            </a:pPr>
            <a:r>
              <a:rPr dirty="0" smtClean="0" sz="800" spc="0" b="1">
                <a:latin typeface="Times New Roman"/>
                <a:cs typeface="Times New Roman"/>
              </a:rPr>
              <a:t>Σχέσεις</a:t>
            </a:r>
            <a:r>
              <a:rPr dirty="0" smtClean="0" sz="800" spc="-19" b="1">
                <a:latin typeface="Times New Roman"/>
                <a:cs typeface="Times New Roman"/>
              </a:rPr>
              <a:t> </a:t>
            </a:r>
            <a:r>
              <a:rPr dirty="0" smtClean="0" sz="800" spc="0" b="1">
                <a:latin typeface="Times New Roman"/>
                <a:cs typeface="Times New Roman"/>
              </a:rPr>
              <a:t>σχολείου</a:t>
            </a:r>
            <a:r>
              <a:rPr dirty="0" smtClean="0" sz="800" spc="65" b="1">
                <a:latin typeface="Times New Roman"/>
                <a:cs typeface="Times New Roman"/>
              </a:rPr>
              <a:t> </a:t>
            </a:r>
            <a:r>
              <a:rPr dirty="0" smtClean="0" sz="800" spc="0" b="1">
                <a:latin typeface="Times New Roman"/>
                <a:cs typeface="Times New Roman"/>
              </a:rPr>
              <a:t>-</a:t>
            </a:r>
            <a:r>
              <a:rPr dirty="0" smtClean="0" sz="800" spc="143" b="1">
                <a:latin typeface="Times New Roman"/>
                <a:cs typeface="Times New Roman"/>
              </a:rPr>
              <a:t> </a:t>
            </a:r>
            <a:r>
              <a:rPr dirty="0" smtClean="0" sz="800" spc="0" b="1">
                <a:latin typeface="Times New Roman"/>
                <a:cs typeface="Times New Roman"/>
              </a:rPr>
              <a:t>οικογένειας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993803" y="4190196"/>
            <a:ext cx="1077074" cy="3169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7145">
              <a:lnSpc>
                <a:spcPts val="1015"/>
              </a:lnSpc>
              <a:spcBef>
                <a:spcPts val="5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Συντονιστής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309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Ομάδας</a:t>
            </a:r>
            <a:r>
              <a:rPr dirty="0" smtClean="0" sz="900" spc="-1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Δράσης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47878" y="4278842"/>
            <a:ext cx="1518767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5"/>
              </a:lnSpc>
              <a:spcBef>
                <a:spcPts val="5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A/A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2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Στόχος</a:t>
            </a:r>
            <a:r>
              <a:rPr dirty="0" smtClean="0" sz="900" spc="-128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Βελτίωσης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010533" y="4278842"/>
            <a:ext cx="1005293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5"/>
              </a:lnSpc>
              <a:spcBef>
                <a:spcPts val="5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Σχέδιο</a:t>
            </a:r>
            <a:r>
              <a:rPr dirty="0" smtClean="0" sz="900" spc="45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Δράσης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33666" y="4724621"/>
            <a:ext cx="2959938" cy="315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9047">
              <a:lnSpc>
                <a:spcPts val="1010"/>
              </a:lnSpc>
              <a:spcBef>
                <a:spcPts val="50"/>
              </a:spcBef>
            </a:pPr>
            <a:r>
              <a:rPr dirty="0" smtClean="0" sz="900" spc="0">
                <a:latin typeface="Times New Roman"/>
                <a:cs typeface="Times New Roman"/>
              </a:rPr>
              <a:t>Εφαρμογή</a:t>
            </a:r>
            <a:r>
              <a:rPr dirty="0" smtClean="0" sz="900" spc="-69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δράσεων</a:t>
            </a:r>
            <a:r>
              <a:rPr dirty="0" smtClean="0" sz="900" spc="70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που</a:t>
            </a:r>
            <a:r>
              <a:rPr dirty="0" smtClean="0" sz="900" spc="5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προάγουν</a:t>
            </a:r>
            <a:r>
              <a:rPr dirty="0" smtClean="0" sz="900" spc="76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τη</a:t>
            </a:r>
            <a:r>
              <a:rPr dirty="0" smtClean="0" sz="900" spc="0">
                <a:latin typeface="Times New Roman"/>
                <a:cs typeface="Times New Roman"/>
              </a:rPr>
              <a:t> </a:t>
            </a:r>
            <a:r>
              <a:rPr dirty="0" smtClean="0" sz="900" spc="34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συνεργασία</a:t>
            </a:r>
            <a:endParaRPr sz="900">
              <a:latin typeface="Times New Roman"/>
              <a:cs typeface="Times New Roman"/>
            </a:endParaRPr>
          </a:p>
          <a:p>
            <a:pPr marL="12700" marR="17145">
              <a:lnSpc>
                <a:spcPct val="95825"/>
              </a:lnSpc>
              <a:spcBef>
                <a:spcPts val="294"/>
              </a:spcBef>
            </a:pPr>
            <a:r>
              <a:rPr dirty="0" smtClean="0" sz="900" spc="0">
                <a:latin typeface="Times New Roman"/>
                <a:cs typeface="Times New Roman"/>
              </a:rPr>
              <a:t>σχολείου</a:t>
            </a:r>
            <a:r>
              <a:rPr dirty="0" smtClean="0" sz="900" spc="-70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και</a:t>
            </a:r>
            <a:r>
              <a:rPr dirty="0" smtClean="0" sz="900" spc="6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οικογένειας.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993803" y="4724621"/>
            <a:ext cx="757034" cy="315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0"/>
              </a:lnSpc>
              <a:spcBef>
                <a:spcPts val="50"/>
              </a:spcBef>
            </a:pPr>
            <a:r>
              <a:rPr dirty="0" smtClean="0" sz="900" spc="0">
                <a:latin typeface="Times New Roman"/>
                <a:cs typeface="Times New Roman"/>
              </a:rPr>
              <a:t>ΠΑΠΑΔΑΚΗ</a:t>
            </a:r>
            <a:endParaRPr sz="900">
              <a:latin typeface="Times New Roman"/>
              <a:cs typeface="Times New Roman"/>
            </a:endParaRPr>
          </a:p>
          <a:p>
            <a:pPr marL="12700" marR="17145">
              <a:lnSpc>
                <a:spcPct val="95825"/>
              </a:lnSpc>
              <a:spcBef>
                <a:spcPts val="294"/>
              </a:spcBef>
            </a:pPr>
            <a:r>
              <a:rPr dirty="0" smtClean="0" sz="900" spc="0">
                <a:latin typeface="Times New Roman"/>
                <a:cs typeface="Times New Roman"/>
              </a:rPr>
              <a:t>ΙΩΑΝΝΑ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47878" y="4812428"/>
            <a:ext cx="115239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0"/>
              </a:lnSpc>
              <a:spcBef>
                <a:spcPts val="50"/>
              </a:spcBef>
            </a:pPr>
            <a:r>
              <a:rPr dirty="0" smtClean="0" sz="900" spc="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010533" y="4812428"/>
            <a:ext cx="1310360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0"/>
              </a:lnSpc>
              <a:spcBef>
                <a:spcPts val="50"/>
              </a:spcBef>
            </a:pPr>
            <a:r>
              <a:rPr dirty="0" smtClean="0" sz="900" spc="0">
                <a:latin typeface="Times New Roman"/>
                <a:cs typeface="Times New Roman"/>
              </a:rPr>
              <a:t>Γέφυρες</a:t>
            </a:r>
            <a:r>
              <a:rPr dirty="0" smtClean="0" sz="900" spc="8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συνεργασίας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19303" y="6088049"/>
            <a:ext cx="3355746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10"/>
              </a:lnSpc>
              <a:spcBef>
                <a:spcPts val="45"/>
              </a:spcBef>
            </a:pPr>
            <a:r>
              <a:rPr dirty="0" smtClean="0" sz="800" spc="0" b="1">
                <a:latin typeface="Times New Roman"/>
                <a:cs typeface="Times New Roman"/>
              </a:rPr>
              <a:t>Ηγεσία</a:t>
            </a:r>
            <a:r>
              <a:rPr dirty="0" smtClean="0" sz="800" spc="7" b="1">
                <a:latin typeface="Times New Roman"/>
                <a:cs typeface="Times New Roman"/>
              </a:rPr>
              <a:t> </a:t>
            </a:r>
            <a:r>
              <a:rPr dirty="0" smtClean="0" sz="800" spc="0" b="1">
                <a:latin typeface="Times New Roman"/>
                <a:cs typeface="Times New Roman"/>
              </a:rPr>
              <a:t>-</a:t>
            </a:r>
            <a:r>
              <a:rPr dirty="0" smtClean="0" sz="800" spc="143" b="1">
                <a:latin typeface="Times New Roman"/>
                <a:cs typeface="Times New Roman"/>
              </a:rPr>
              <a:t> </a:t>
            </a:r>
            <a:r>
              <a:rPr dirty="0" smtClean="0" sz="800" spc="0" b="1">
                <a:latin typeface="Times New Roman"/>
                <a:cs typeface="Times New Roman"/>
              </a:rPr>
              <a:t>Οργάνωση</a:t>
            </a:r>
            <a:r>
              <a:rPr dirty="0" smtClean="0" sz="800" spc="17" b="1">
                <a:latin typeface="Times New Roman"/>
                <a:cs typeface="Times New Roman"/>
              </a:rPr>
              <a:t> </a:t>
            </a:r>
            <a:r>
              <a:rPr dirty="0" smtClean="0" sz="800" spc="0" b="1">
                <a:latin typeface="Times New Roman"/>
                <a:cs typeface="Times New Roman"/>
              </a:rPr>
              <a:t>και</a:t>
            </a:r>
            <a:r>
              <a:rPr dirty="0" smtClean="0" sz="800" spc="40" b="1">
                <a:latin typeface="Times New Roman"/>
                <a:cs typeface="Times New Roman"/>
              </a:rPr>
              <a:t> </a:t>
            </a:r>
            <a:r>
              <a:rPr dirty="0" smtClean="0" sz="800" spc="0" b="1">
                <a:latin typeface="Times New Roman"/>
                <a:cs typeface="Times New Roman"/>
              </a:rPr>
              <a:t>διοίκηση</a:t>
            </a:r>
            <a:r>
              <a:rPr dirty="0" smtClean="0" sz="800" spc="-55" b="1">
                <a:latin typeface="Times New Roman"/>
                <a:cs typeface="Times New Roman"/>
              </a:rPr>
              <a:t> </a:t>
            </a:r>
            <a:r>
              <a:rPr dirty="0" smtClean="0" sz="800" spc="0" b="1">
                <a:latin typeface="Times New Roman"/>
                <a:cs typeface="Times New Roman"/>
              </a:rPr>
              <a:t>της</a:t>
            </a:r>
            <a:r>
              <a:rPr dirty="0" smtClean="0" sz="800" spc="17" b="1">
                <a:latin typeface="Times New Roman"/>
                <a:cs typeface="Times New Roman"/>
              </a:rPr>
              <a:t> </a:t>
            </a:r>
            <a:r>
              <a:rPr dirty="0" smtClean="0" sz="800" spc="0" b="1">
                <a:latin typeface="Times New Roman"/>
                <a:cs typeface="Times New Roman"/>
              </a:rPr>
              <a:t>σχολικής</a:t>
            </a:r>
            <a:r>
              <a:rPr dirty="0" smtClean="0" sz="800" spc="36" b="1">
                <a:latin typeface="Times New Roman"/>
                <a:cs typeface="Times New Roman"/>
              </a:rPr>
              <a:t> </a:t>
            </a:r>
            <a:r>
              <a:rPr dirty="0" smtClean="0" sz="800" spc="0" b="1">
                <a:latin typeface="Times New Roman"/>
                <a:cs typeface="Times New Roman"/>
              </a:rPr>
              <a:t>μονάδας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19303" y="6488193"/>
            <a:ext cx="1811908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0"/>
              </a:lnSpc>
              <a:spcBef>
                <a:spcPts val="50"/>
              </a:spcBef>
            </a:pPr>
            <a:r>
              <a:rPr dirty="0" smtClean="0" sz="900" spc="0">
                <a:latin typeface="Times New Roman"/>
                <a:cs typeface="Times New Roman"/>
              </a:rPr>
              <a:t>Δεν</a:t>
            </a:r>
            <a:r>
              <a:rPr dirty="0" smtClean="0" sz="900" spc="-84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έχει</a:t>
            </a:r>
            <a:r>
              <a:rPr dirty="0" smtClean="0" sz="900" spc="38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τεθεί</a:t>
            </a:r>
            <a:r>
              <a:rPr dirty="0" smtClean="0" sz="900" spc="14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κάποιος</a:t>
            </a:r>
            <a:r>
              <a:rPr dirty="0" smtClean="0" sz="900" spc="-3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Στόχος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19303" y="6897865"/>
            <a:ext cx="1391615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10"/>
              </a:lnSpc>
              <a:spcBef>
                <a:spcPts val="45"/>
              </a:spcBef>
            </a:pPr>
            <a:r>
              <a:rPr dirty="0" smtClean="0" sz="800" spc="0" b="1">
                <a:latin typeface="Times New Roman"/>
                <a:cs typeface="Times New Roman"/>
              </a:rPr>
              <a:t>Σχολείο</a:t>
            </a:r>
            <a:r>
              <a:rPr dirty="0" smtClean="0" sz="800" spc="11" b="1">
                <a:latin typeface="Times New Roman"/>
                <a:cs typeface="Times New Roman"/>
              </a:rPr>
              <a:t> </a:t>
            </a:r>
            <a:r>
              <a:rPr dirty="0" smtClean="0" sz="800" spc="0" b="1">
                <a:latin typeface="Times New Roman"/>
                <a:cs typeface="Times New Roman"/>
              </a:rPr>
              <a:t>και</a:t>
            </a:r>
            <a:r>
              <a:rPr dirty="0" smtClean="0" sz="800" spc="0" b="1">
                <a:latin typeface="Times New Roman"/>
                <a:cs typeface="Times New Roman"/>
              </a:rPr>
              <a:t> </a:t>
            </a:r>
            <a:r>
              <a:rPr dirty="0" smtClean="0" sz="800" spc="0" b="1">
                <a:latin typeface="Times New Roman"/>
                <a:cs typeface="Times New Roman"/>
              </a:rPr>
              <a:t>κοινότητα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993803" y="7327693"/>
            <a:ext cx="1077074" cy="3169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7145">
              <a:lnSpc>
                <a:spcPts val="1015"/>
              </a:lnSpc>
              <a:spcBef>
                <a:spcPts val="5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Συντονιστής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309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Ομάδας</a:t>
            </a:r>
            <a:r>
              <a:rPr dirty="0" smtClean="0" sz="900" spc="-1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Δράσης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7878" y="7416339"/>
            <a:ext cx="1518767" cy="1396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5"/>
              </a:lnSpc>
              <a:spcBef>
                <a:spcPts val="5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A/A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2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Στόχος</a:t>
            </a:r>
            <a:r>
              <a:rPr dirty="0" smtClean="0" sz="900" spc="-128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Βελτίωσης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10533" y="7416339"/>
            <a:ext cx="1005293" cy="1396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5"/>
              </a:lnSpc>
              <a:spcBef>
                <a:spcPts val="5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Σχέδιο</a:t>
            </a:r>
            <a:r>
              <a:rPr dirty="0" smtClean="0" sz="900" spc="45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Δράσης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3666" y="7862117"/>
            <a:ext cx="3105827" cy="4909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9047" marR="7015">
              <a:lnSpc>
                <a:spcPts val="1010"/>
              </a:lnSpc>
              <a:spcBef>
                <a:spcPts val="50"/>
              </a:spcBef>
            </a:pPr>
            <a:r>
              <a:rPr dirty="0" smtClean="0" sz="900" spc="0">
                <a:latin typeface="Times New Roman"/>
                <a:cs typeface="Times New Roman"/>
              </a:rPr>
              <a:t>Να</a:t>
            </a:r>
            <a:r>
              <a:rPr dirty="0" smtClean="0" sz="900" spc="0">
                <a:latin typeface="Times New Roman"/>
                <a:cs typeface="Times New Roman"/>
              </a:rPr>
              <a:t> </a:t>
            </a:r>
            <a:r>
              <a:rPr dirty="0" smtClean="0" sz="900" spc="103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δημιουργήσουμε</a:t>
            </a:r>
            <a:r>
              <a:rPr dirty="0" smtClean="0" sz="900" spc="-117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τις</a:t>
            </a:r>
            <a:r>
              <a:rPr dirty="0" smtClean="0" sz="900" spc="157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προϋποθέσεις</a:t>
            </a:r>
            <a:r>
              <a:rPr dirty="0" smtClean="0" sz="900" spc="53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για</a:t>
            </a:r>
            <a:r>
              <a:rPr dirty="0" smtClean="0" sz="900" spc="7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να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25000"/>
              </a:lnSpc>
              <a:spcBef>
                <a:spcPts val="214"/>
              </a:spcBef>
            </a:pPr>
            <a:r>
              <a:rPr dirty="0" smtClean="0" sz="900" spc="0">
                <a:latin typeface="Times New Roman"/>
                <a:cs typeface="Times New Roman"/>
              </a:rPr>
              <a:t>συνεργαστούμε</a:t>
            </a:r>
            <a:r>
              <a:rPr dirty="0" smtClean="0" sz="900" spc="1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με</a:t>
            </a:r>
            <a:r>
              <a:rPr dirty="0" smtClean="0" sz="900" spc="0">
                <a:latin typeface="Times New Roman"/>
                <a:cs typeface="Times New Roman"/>
              </a:rPr>
              <a:t> </a:t>
            </a:r>
            <a:r>
              <a:rPr dirty="0" smtClean="0" sz="900" spc="24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άλλα</a:t>
            </a:r>
            <a:r>
              <a:rPr dirty="0" smtClean="0" sz="900" spc="35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σχολεία</a:t>
            </a:r>
            <a:r>
              <a:rPr dirty="0" smtClean="0" sz="900" spc="56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τόσο</a:t>
            </a:r>
            <a:r>
              <a:rPr dirty="0" smtClean="0" sz="900" spc="-35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σε</a:t>
            </a:r>
            <a:r>
              <a:rPr dirty="0" smtClean="0" sz="900" spc="0">
                <a:latin typeface="Times New Roman"/>
                <a:cs typeface="Times New Roman"/>
              </a:rPr>
              <a:t> </a:t>
            </a:r>
            <a:r>
              <a:rPr dirty="0" smtClean="0" sz="900" spc="50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εθνικό</a:t>
            </a:r>
            <a:r>
              <a:rPr dirty="0" smtClean="0" sz="900" spc="76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όσο</a:t>
            </a:r>
            <a:r>
              <a:rPr dirty="0" smtClean="0" sz="900" spc="0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και</a:t>
            </a:r>
            <a:r>
              <a:rPr dirty="0" smtClean="0" sz="900" spc="-7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σε</a:t>
            </a:r>
            <a:r>
              <a:rPr dirty="0" smtClean="0" sz="900" spc="0">
                <a:latin typeface="Times New Roman"/>
                <a:cs typeface="Times New Roman"/>
              </a:rPr>
              <a:t> </a:t>
            </a:r>
            <a:r>
              <a:rPr dirty="0" smtClean="0" sz="900" spc="50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ευρωπαϊκό</a:t>
            </a:r>
            <a:r>
              <a:rPr dirty="0" smtClean="0" sz="900" spc="-79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επίπεδο.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10533" y="7949925"/>
            <a:ext cx="1374825" cy="315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0"/>
              </a:lnSpc>
              <a:spcBef>
                <a:spcPts val="50"/>
              </a:spcBef>
            </a:pPr>
            <a:r>
              <a:rPr dirty="0" smtClean="0" sz="900" spc="0">
                <a:latin typeface="Times New Roman"/>
                <a:cs typeface="Times New Roman"/>
              </a:rPr>
              <a:t>Όλοι</a:t>
            </a:r>
            <a:r>
              <a:rPr dirty="0" smtClean="0" sz="900" spc="-34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μαζί,</a:t>
            </a:r>
            <a:r>
              <a:rPr dirty="0" smtClean="0" sz="900" spc="55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μαθαίνουμε</a:t>
            </a:r>
            <a:endParaRPr sz="900">
              <a:latin typeface="Times New Roman"/>
              <a:cs typeface="Times New Roman"/>
            </a:endParaRPr>
          </a:p>
          <a:p>
            <a:pPr marL="12700" marR="17145">
              <a:lnSpc>
                <a:spcPct val="95825"/>
              </a:lnSpc>
              <a:spcBef>
                <a:spcPts val="294"/>
              </a:spcBef>
            </a:pPr>
            <a:r>
              <a:rPr dirty="0" smtClean="0" sz="900" spc="0">
                <a:latin typeface="Times New Roman"/>
                <a:cs typeface="Times New Roman"/>
              </a:rPr>
              <a:t>καλύτερα”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93803" y="7949925"/>
            <a:ext cx="783894" cy="315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0"/>
              </a:lnSpc>
              <a:spcBef>
                <a:spcPts val="50"/>
              </a:spcBef>
            </a:pPr>
            <a:r>
              <a:rPr dirty="0" smtClean="0" sz="900" spc="0">
                <a:latin typeface="Times New Roman"/>
                <a:cs typeface="Times New Roman"/>
              </a:rPr>
              <a:t>ΜΕΡΜΗΓΚΑ</a:t>
            </a:r>
            <a:endParaRPr sz="900">
              <a:latin typeface="Times New Roman"/>
              <a:cs typeface="Times New Roman"/>
            </a:endParaRPr>
          </a:p>
          <a:p>
            <a:pPr marL="12700" marR="17145">
              <a:lnSpc>
                <a:spcPct val="95825"/>
              </a:lnSpc>
              <a:spcBef>
                <a:spcPts val="294"/>
              </a:spcBef>
            </a:pPr>
            <a:r>
              <a:rPr dirty="0" smtClean="0" sz="900" spc="0">
                <a:latin typeface="Times New Roman"/>
                <a:cs typeface="Times New Roman"/>
              </a:rPr>
              <a:t>ΔΗΜΗΤΡΑ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7878" y="8037733"/>
            <a:ext cx="115239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0"/>
              </a:lnSpc>
              <a:spcBef>
                <a:spcPts val="50"/>
              </a:spcBef>
            </a:pPr>
            <a:r>
              <a:rPr dirty="0" smtClean="0" sz="900" spc="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9303" y="9401162"/>
            <a:ext cx="3482543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10"/>
              </a:lnSpc>
              <a:spcBef>
                <a:spcPts val="45"/>
              </a:spcBef>
            </a:pPr>
            <a:r>
              <a:rPr dirty="0" smtClean="0" sz="800" spc="0" b="1">
                <a:latin typeface="Times New Roman"/>
                <a:cs typeface="Times New Roman"/>
              </a:rPr>
              <a:t>Συμμετοχή</a:t>
            </a:r>
            <a:r>
              <a:rPr dirty="0" smtClean="0" sz="800" spc="17" b="1">
                <a:latin typeface="Times New Roman"/>
                <a:cs typeface="Times New Roman"/>
              </a:rPr>
              <a:t> </a:t>
            </a:r>
            <a:r>
              <a:rPr dirty="0" smtClean="0" sz="800" spc="0" b="1">
                <a:latin typeface="Times New Roman"/>
                <a:cs typeface="Times New Roman"/>
              </a:rPr>
              <a:t>των</a:t>
            </a:r>
            <a:r>
              <a:rPr dirty="0" smtClean="0" sz="800" spc="43" b="1">
                <a:latin typeface="Times New Roman"/>
                <a:cs typeface="Times New Roman"/>
              </a:rPr>
              <a:t> </a:t>
            </a:r>
            <a:r>
              <a:rPr dirty="0" smtClean="0" sz="800" spc="0" b="1">
                <a:latin typeface="Times New Roman"/>
                <a:cs typeface="Times New Roman"/>
              </a:rPr>
              <a:t>εκπαιδευτικών</a:t>
            </a:r>
            <a:r>
              <a:rPr dirty="0" smtClean="0" sz="800" spc="54" b="1">
                <a:latin typeface="Times New Roman"/>
                <a:cs typeface="Times New Roman"/>
              </a:rPr>
              <a:t> </a:t>
            </a:r>
            <a:r>
              <a:rPr dirty="0" smtClean="0" sz="800" spc="0" b="1">
                <a:latin typeface="Times New Roman"/>
                <a:cs typeface="Times New Roman"/>
              </a:rPr>
              <a:t>σε</a:t>
            </a:r>
            <a:r>
              <a:rPr dirty="0" smtClean="0" sz="800" spc="3" b="1">
                <a:latin typeface="Times New Roman"/>
                <a:cs typeface="Times New Roman"/>
              </a:rPr>
              <a:t> </a:t>
            </a:r>
            <a:r>
              <a:rPr dirty="0" smtClean="0" sz="800" spc="0" b="1">
                <a:latin typeface="Times New Roman"/>
                <a:cs typeface="Times New Roman"/>
              </a:rPr>
              <a:t>επιμορφωτικές</a:t>
            </a:r>
            <a:r>
              <a:rPr dirty="0" smtClean="0" sz="800" spc="3" b="1">
                <a:latin typeface="Times New Roman"/>
                <a:cs typeface="Times New Roman"/>
              </a:rPr>
              <a:t> </a:t>
            </a:r>
            <a:r>
              <a:rPr dirty="0" smtClean="0" sz="800" spc="0" b="1">
                <a:latin typeface="Times New Roman"/>
                <a:cs typeface="Times New Roman"/>
              </a:rPr>
              <a:t>δράσεις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2003" y="8735009"/>
            <a:ext cx="6696062" cy="3906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49"/>
              </a:spcBef>
            </a:pPr>
            <a:endParaRPr sz="1000"/>
          </a:p>
          <a:p>
            <a:pPr marL="1814753">
              <a:lnSpc>
                <a:spcPct val="95825"/>
              </a:lnSpc>
            </a:pPr>
            <a:r>
              <a:rPr dirty="0" smtClean="0" sz="1000" spc="0" b="1">
                <a:latin typeface="Times New Roman"/>
                <a:cs typeface="Times New Roman"/>
              </a:rPr>
              <a:t>Επαγγελματική</a:t>
            </a:r>
            <a:r>
              <a:rPr dirty="0" smtClean="0" sz="1000" spc="-56" b="1">
                <a:latin typeface="Times New Roman"/>
                <a:cs typeface="Times New Roman"/>
              </a:rPr>
              <a:t> </a:t>
            </a:r>
            <a:r>
              <a:rPr dirty="0" smtClean="0" sz="1000" spc="0" b="1">
                <a:latin typeface="Times New Roman"/>
                <a:cs typeface="Times New Roman"/>
              </a:rPr>
              <a:t>ανάπτυξη</a:t>
            </a:r>
            <a:r>
              <a:rPr dirty="0" smtClean="0" sz="1000" spc="50" b="1">
                <a:latin typeface="Times New Roman"/>
                <a:cs typeface="Times New Roman"/>
              </a:rPr>
              <a:t> </a:t>
            </a:r>
            <a:r>
              <a:rPr dirty="0" smtClean="0" sz="1000" spc="0" b="1">
                <a:latin typeface="Times New Roman"/>
                <a:cs typeface="Times New Roman"/>
              </a:rPr>
              <a:t>εκπαιδευτικών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32003" y="5421896"/>
            <a:ext cx="6696062" cy="3906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49"/>
              </a:spcBef>
            </a:pPr>
            <a:endParaRPr sz="1000"/>
          </a:p>
          <a:p>
            <a:pPr marL="2486152" marR="2479408" algn="ctr">
              <a:lnSpc>
                <a:spcPct val="95825"/>
              </a:lnSpc>
            </a:pPr>
            <a:r>
              <a:rPr dirty="0" smtClean="0" sz="1000" spc="0" b="1">
                <a:latin typeface="Times New Roman"/>
                <a:cs typeface="Times New Roman"/>
              </a:rPr>
              <a:t>Διοικητική</a:t>
            </a:r>
            <a:r>
              <a:rPr dirty="0" smtClean="0" sz="1000" spc="-92" b="1">
                <a:latin typeface="Times New Roman"/>
                <a:cs typeface="Times New Roman"/>
              </a:rPr>
              <a:t> </a:t>
            </a:r>
            <a:r>
              <a:rPr dirty="0" smtClean="0" sz="1000" spc="0" b="1">
                <a:latin typeface="Times New Roman"/>
                <a:cs typeface="Times New Roman"/>
              </a:rPr>
              <a:t>λειτουργία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/>
          <p:nvPr/>
        </p:nvSpPr>
        <p:spPr>
          <a:xfrm>
            <a:off x="6332867" y="498344"/>
            <a:ext cx="883678" cy="4942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5"/>
              </a:lnSpc>
              <a:spcBef>
                <a:spcPts val="5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Συντονιστής</a:t>
            </a:r>
            <a:endParaRPr sz="900">
              <a:latin typeface="Times New Roman"/>
              <a:cs typeface="Times New Roman"/>
            </a:endParaRPr>
          </a:p>
          <a:p>
            <a:pPr marL="12700" marR="17145">
              <a:lnSpc>
                <a:spcPct val="95825"/>
              </a:lnSpc>
              <a:spcBef>
                <a:spcPts val="309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Ομάδας</a:t>
            </a:r>
            <a:endParaRPr sz="900">
              <a:latin typeface="Times New Roman"/>
              <a:cs typeface="Times New Roman"/>
            </a:endParaRPr>
          </a:p>
          <a:p>
            <a:pPr marL="12700" marR="17145">
              <a:lnSpc>
                <a:spcPct val="95825"/>
              </a:lnSpc>
              <a:spcBef>
                <a:spcPts val="36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Δράσης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7878" y="675623"/>
            <a:ext cx="1365834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5"/>
              </a:lnSpc>
              <a:spcBef>
                <a:spcPts val="50"/>
              </a:spcBef>
            </a:pPr>
            <a:r>
              <a:rPr dirty="0" smtClean="0" sz="900" b="1">
                <a:latin typeface="Times New Roman"/>
                <a:cs typeface="Times New Roman"/>
              </a:rPr>
              <a:t>A</a:t>
            </a:r>
            <a:r>
              <a:rPr dirty="0" smtClean="0" sz="900" spc="-204" b="1">
                <a:latin typeface="Times New Roman"/>
                <a:cs typeface="Times New Roman"/>
              </a:rPr>
              <a:t>/</a:t>
            </a:r>
            <a:r>
              <a:rPr dirty="0" smtClean="0" sz="900" spc="-429" b="1">
                <a:latin typeface="Times New Roman"/>
                <a:cs typeface="Times New Roman"/>
              </a:rPr>
              <a:t>Σ</a:t>
            </a:r>
            <a:r>
              <a:rPr dirty="0" smtClean="0" sz="900" spc="-269" b="1">
                <a:latin typeface="Times New Roman"/>
                <a:cs typeface="Times New Roman"/>
              </a:rPr>
              <a:t>A</a:t>
            </a:r>
            <a:r>
              <a:rPr dirty="0" smtClean="0" sz="900" spc="0" b="1">
                <a:latin typeface="Times New Roman"/>
                <a:cs typeface="Times New Roman"/>
              </a:rPr>
              <a:t>τόχος</a:t>
            </a:r>
            <a:r>
              <a:rPr dirty="0" smtClean="0" sz="900" spc="89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Βελτίωσης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03901" y="675623"/>
            <a:ext cx="1005293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5"/>
              </a:lnSpc>
              <a:spcBef>
                <a:spcPts val="5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Σχέδιο</a:t>
            </a:r>
            <a:r>
              <a:rPr dirty="0" smtClean="0" sz="900" spc="45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Δράσης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003901" y="1122227"/>
            <a:ext cx="1103477" cy="6665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0"/>
              </a:lnSpc>
              <a:spcBef>
                <a:spcPts val="50"/>
              </a:spcBef>
            </a:pPr>
            <a:r>
              <a:rPr dirty="0" smtClean="0" sz="900" spc="0">
                <a:latin typeface="Times New Roman"/>
                <a:cs typeface="Times New Roman"/>
              </a:rPr>
              <a:t>"Γνωριμία</a:t>
            </a:r>
            <a:r>
              <a:rPr dirty="0" smtClean="0" sz="900" spc="3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με</a:t>
            </a:r>
            <a:r>
              <a:rPr dirty="0" smtClean="0" sz="900" spc="0">
                <a:latin typeface="Times New Roman"/>
                <a:cs typeface="Times New Roman"/>
              </a:rPr>
              <a:t> </a:t>
            </a:r>
            <a:r>
              <a:rPr dirty="0" smtClean="0" sz="900" spc="24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νέες</a:t>
            </a:r>
            <a:endParaRPr sz="900">
              <a:latin typeface="Times New Roman"/>
              <a:cs typeface="Times New Roman"/>
            </a:endParaRPr>
          </a:p>
          <a:p>
            <a:pPr marL="12700" marR="273820">
              <a:lnSpc>
                <a:spcPts val="1380"/>
              </a:lnSpc>
              <a:spcBef>
                <a:spcPts val="103"/>
              </a:spcBef>
            </a:pPr>
            <a:r>
              <a:rPr dirty="0" smtClean="0" sz="900" spc="0">
                <a:latin typeface="Times New Roman"/>
                <a:cs typeface="Times New Roman"/>
              </a:rPr>
              <a:t>μεθόδους</a:t>
            </a:r>
            <a:r>
              <a:rPr dirty="0" smtClean="0" sz="900" spc="3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και</a:t>
            </a:r>
            <a:r>
              <a:rPr dirty="0" smtClean="0" sz="900" spc="0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τεχνικές</a:t>
            </a:r>
            <a:r>
              <a:rPr dirty="0" smtClean="0" sz="900" spc="0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διδασκαλίας"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7878" y="1210035"/>
            <a:ext cx="4393069" cy="4909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5554">
              <a:lnSpc>
                <a:spcPts val="1010"/>
              </a:lnSpc>
              <a:spcBef>
                <a:spcPts val="50"/>
              </a:spcBef>
            </a:pPr>
            <a:r>
              <a:rPr dirty="0" smtClean="0" sz="900" spc="0">
                <a:latin typeface="Times New Roman"/>
                <a:cs typeface="Times New Roman"/>
              </a:rPr>
              <a:t>Η</a:t>
            </a:r>
            <a:r>
              <a:rPr dirty="0" smtClean="0" sz="900" spc="189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βελτίωση</a:t>
            </a:r>
            <a:r>
              <a:rPr dirty="0" smtClean="0" sz="900" spc="3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του</a:t>
            </a:r>
            <a:r>
              <a:rPr dirty="0" smtClean="0" sz="900" spc="16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εκπαιδευτικού</a:t>
            </a:r>
            <a:r>
              <a:rPr dirty="0" smtClean="0" sz="900" spc="107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έργου,</a:t>
            </a:r>
            <a:r>
              <a:rPr dirty="0" smtClean="0" sz="900" spc="-19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ο</a:t>
            </a:r>
            <a:r>
              <a:rPr dirty="0" smtClean="0" sz="900" spc="149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εμπλουτισμός</a:t>
            </a:r>
            <a:r>
              <a:rPr dirty="0" smtClean="0" sz="900" spc="0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των</a:t>
            </a:r>
            <a:r>
              <a:rPr dirty="0" smtClean="0" sz="900" spc="-7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γνώσεων</a:t>
            </a:r>
            <a:r>
              <a:rPr dirty="0" smtClean="0" sz="900" spc="-72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και</a:t>
            </a:r>
            <a:endParaRPr sz="900">
              <a:latin typeface="Times New Roman"/>
              <a:cs typeface="Times New Roman"/>
            </a:endParaRPr>
          </a:p>
          <a:p>
            <a:pPr marL="145554" marR="455899" indent="-132854">
              <a:lnSpc>
                <a:spcPct val="125000"/>
              </a:lnSpc>
              <a:spcBef>
                <a:spcPts val="214"/>
              </a:spcBef>
            </a:pPr>
            <a:r>
              <a:rPr dirty="0" smtClean="0" sz="900" spc="0">
                <a:latin typeface="Times New Roman"/>
                <a:cs typeface="Times New Roman"/>
              </a:rPr>
              <a:t>1</a:t>
            </a:r>
            <a:r>
              <a:rPr dirty="0" smtClean="0" sz="900" spc="182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των</a:t>
            </a:r>
            <a:r>
              <a:rPr dirty="0" smtClean="0" sz="900" spc="24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δεξιοτήτων</a:t>
            </a:r>
            <a:r>
              <a:rPr dirty="0" smtClean="0" sz="900" spc="-43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των</a:t>
            </a:r>
            <a:r>
              <a:rPr dirty="0" smtClean="0" sz="900" spc="24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εκπαιδευτικών,</a:t>
            </a:r>
            <a:r>
              <a:rPr dirty="0" smtClean="0" sz="900" spc="-3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η</a:t>
            </a:r>
            <a:r>
              <a:rPr dirty="0" smtClean="0" sz="900" spc="125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συμμετοχή</a:t>
            </a:r>
            <a:r>
              <a:rPr dirty="0" smtClean="0" sz="900" spc="5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σε</a:t>
            </a:r>
            <a:r>
              <a:rPr dirty="0" smtClean="0" sz="900" spc="0">
                <a:latin typeface="Times New Roman"/>
                <a:cs typeface="Times New Roman"/>
              </a:rPr>
              <a:t> </a:t>
            </a:r>
            <a:r>
              <a:rPr dirty="0" smtClean="0" sz="900" spc="50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συλλογικές</a:t>
            </a:r>
            <a:r>
              <a:rPr dirty="0" smtClean="0" sz="900" spc="0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διαδικασίες,</a:t>
            </a:r>
            <a:r>
              <a:rPr dirty="0" smtClean="0" sz="900" spc="-9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η</a:t>
            </a:r>
            <a:r>
              <a:rPr dirty="0" smtClean="0" sz="900" spc="125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ποιοτική</a:t>
            </a:r>
            <a:r>
              <a:rPr dirty="0" smtClean="0" sz="900" spc="0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ανάπτυξη</a:t>
            </a:r>
            <a:r>
              <a:rPr dirty="0" smtClean="0" sz="900" spc="0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του</a:t>
            </a:r>
            <a:r>
              <a:rPr dirty="0" smtClean="0" sz="900" spc="-13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σχολείου.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32867" y="1297856"/>
            <a:ext cx="947915" cy="315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0"/>
              </a:lnSpc>
              <a:spcBef>
                <a:spcPts val="50"/>
              </a:spcBef>
            </a:pPr>
            <a:r>
              <a:rPr dirty="0" smtClean="0" sz="900" spc="0">
                <a:latin typeface="Times New Roman"/>
                <a:cs typeface="Times New Roman"/>
              </a:rPr>
              <a:t>ΠΡΩΤΟΠΑΠΠΑ</a:t>
            </a:r>
            <a:endParaRPr sz="900">
              <a:latin typeface="Times New Roman"/>
              <a:cs typeface="Times New Roman"/>
            </a:endParaRPr>
          </a:p>
          <a:p>
            <a:pPr marL="12700" marR="17145">
              <a:lnSpc>
                <a:spcPct val="95825"/>
              </a:lnSpc>
              <a:spcBef>
                <a:spcPts val="294"/>
              </a:spcBef>
            </a:pPr>
            <a:r>
              <a:rPr dirty="0" smtClean="0" sz="900" spc="0">
                <a:latin typeface="Times New Roman"/>
                <a:cs typeface="Times New Roman"/>
              </a:rPr>
              <a:t>ΑΘΑΝΑΣΙΑ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9303" y="2142400"/>
            <a:ext cx="4247083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10"/>
              </a:lnSpc>
              <a:spcBef>
                <a:spcPts val="45"/>
              </a:spcBef>
            </a:pPr>
            <a:r>
              <a:rPr dirty="0" smtClean="0" sz="800" spc="0" b="1">
                <a:latin typeface="Times New Roman"/>
                <a:cs typeface="Times New Roman"/>
              </a:rPr>
              <a:t>Συμμετοχή</a:t>
            </a:r>
            <a:r>
              <a:rPr dirty="0" smtClean="0" sz="800" spc="-141" b="1">
                <a:latin typeface="Times New Roman"/>
                <a:cs typeface="Times New Roman"/>
              </a:rPr>
              <a:t> </a:t>
            </a:r>
            <a:r>
              <a:rPr dirty="0" smtClean="0" sz="800" spc="0" b="1">
                <a:latin typeface="Times New Roman"/>
                <a:cs typeface="Times New Roman"/>
              </a:rPr>
              <a:t>των</a:t>
            </a:r>
            <a:r>
              <a:rPr dirty="0" smtClean="0" sz="800" spc="88" b="1">
                <a:latin typeface="Times New Roman"/>
                <a:cs typeface="Times New Roman"/>
              </a:rPr>
              <a:t> </a:t>
            </a:r>
            <a:r>
              <a:rPr dirty="0" smtClean="0" sz="800" spc="0" b="1">
                <a:latin typeface="Times New Roman"/>
                <a:cs typeface="Times New Roman"/>
              </a:rPr>
              <a:t>εκπαιδευτικών</a:t>
            </a:r>
            <a:r>
              <a:rPr dirty="0" smtClean="0" sz="800" spc="213" b="1">
                <a:latin typeface="Times New Roman"/>
                <a:cs typeface="Times New Roman"/>
              </a:rPr>
              <a:t> </a:t>
            </a:r>
            <a:r>
              <a:rPr dirty="0" smtClean="0" sz="800" spc="0" b="1">
                <a:latin typeface="Times New Roman"/>
                <a:cs typeface="Times New Roman"/>
              </a:rPr>
              <a:t>σε</a:t>
            </a:r>
            <a:r>
              <a:rPr dirty="0" smtClean="0" sz="800" spc="33" b="1">
                <a:latin typeface="Times New Roman"/>
                <a:cs typeface="Times New Roman"/>
              </a:rPr>
              <a:t> </a:t>
            </a:r>
            <a:r>
              <a:rPr dirty="0" smtClean="0" sz="800" spc="0" b="1">
                <a:latin typeface="Times New Roman"/>
                <a:cs typeface="Times New Roman"/>
              </a:rPr>
              <a:t>εθνικά</a:t>
            </a:r>
            <a:r>
              <a:rPr dirty="0" smtClean="0" sz="800" spc="145" b="1">
                <a:latin typeface="Times New Roman"/>
                <a:cs typeface="Times New Roman"/>
              </a:rPr>
              <a:t> </a:t>
            </a:r>
            <a:r>
              <a:rPr dirty="0" smtClean="0" sz="800" spc="0" b="1">
                <a:latin typeface="Times New Roman"/>
                <a:cs typeface="Times New Roman"/>
              </a:rPr>
              <a:t>και</a:t>
            </a:r>
            <a:r>
              <a:rPr dirty="0" smtClean="0" sz="800" spc="66" b="1">
                <a:latin typeface="Times New Roman"/>
                <a:cs typeface="Times New Roman"/>
              </a:rPr>
              <a:t> </a:t>
            </a:r>
            <a:r>
              <a:rPr dirty="0" smtClean="0" sz="800" spc="0" b="1">
                <a:latin typeface="Times New Roman"/>
                <a:cs typeface="Times New Roman"/>
              </a:rPr>
              <a:t>ευρωπαϊκά</a:t>
            </a:r>
            <a:r>
              <a:rPr dirty="0" smtClean="0" sz="800" spc="9" b="1">
                <a:latin typeface="Times New Roman"/>
                <a:cs typeface="Times New Roman"/>
              </a:rPr>
              <a:t> </a:t>
            </a:r>
            <a:r>
              <a:rPr dirty="0" smtClean="0" sz="800" spc="0" b="1">
                <a:latin typeface="Times New Roman"/>
                <a:cs typeface="Times New Roman"/>
              </a:rPr>
              <a:t>προγράμματα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93803" y="2572229"/>
            <a:ext cx="1077074" cy="3169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7145">
              <a:lnSpc>
                <a:spcPts val="1015"/>
              </a:lnSpc>
              <a:spcBef>
                <a:spcPts val="5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Συντονιστής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309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Ομάδας</a:t>
            </a:r>
            <a:r>
              <a:rPr dirty="0" smtClean="0" sz="900" spc="-1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Δράσης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7878" y="2660875"/>
            <a:ext cx="1518767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5"/>
              </a:lnSpc>
              <a:spcBef>
                <a:spcPts val="5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A/A</a:t>
            </a:r>
            <a:r>
              <a:rPr dirty="0" smtClean="0" sz="900" spc="0" b="1">
                <a:latin typeface="Times New Roman"/>
                <a:cs typeface="Times New Roman"/>
              </a:rPr>
              <a:t> </a:t>
            </a:r>
            <a:r>
              <a:rPr dirty="0" smtClean="0" sz="900" spc="20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Στόχος</a:t>
            </a:r>
            <a:r>
              <a:rPr dirty="0" smtClean="0" sz="900" spc="-128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Βελτίωσης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10533" y="2660875"/>
            <a:ext cx="1005293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5"/>
              </a:lnSpc>
              <a:spcBef>
                <a:spcPts val="50"/>
              </a:spcBef>
            </a:pPr>
            <a:r>
              <a:rPr dirty="0" smtClean="0" sz="900" spc="0" b="1">
                <a:latin typeface="Times New Roman"/>
                <a:cs typeface="Times New Roman"/>
              </a:rPr>
              <a:t>Σχέδιο</a:t>
            </a:r>
            <a:r>
              <a:rPr dirty="0" smtClean="0" sz="900" spc="45" b="1">
                <a:latin typeface="Times New Roman"/>
                <a:cs typeface="Times New Roman"/>
              </a:rPr>
              <a:t> </a:t>
            </a:r>
            <a:r>
              <a:rPr dirty="0" smtClean="0" sz="900" spc="0" b="1">
                <a:latin typeface="Times New Roman"/>
                <a:cs typeface="Times New Roman"/>
              </a:rPr>
              <a:t>Δράσης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5091" y="3078078"/>
            <a:ext cx="3242944" cy="4909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0"/>
              </a:lnSpc>
              <a:spcBef>
                <a:spcPts val="50"/>
              </a:spcBef>
            </a:pPr>
            <a:r>
              <a:rPr dirty="0" smtClean="0" sz="900" spc="0">
                <a:latin typeface="Times New Roman"/>
                <a:cs typeface="Times New Roman"/>
              </a:rPr>
              <a:t>Να</a:t>
            </a:r>
            <a:r>
              <a:rPr dirty="0" smtClean="0" sz="900" spc="0">
                <a:latin typeface="Times New Roman"/>
                <a:cs typeface="Times New Roman"/>
              </a:rPr>
              <a:t> </a:t>
            </a:r>
            <a:r>
              <a:rPr dirty="0" smtClean="0" sz="900" spc="103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οργανωθεί</a:t>
            </a:r>
            <a:r>
              <a:rPr dirty="0" smtClean="0" sz="900" spc="0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πρόγραμμα</a:t>
            </a:r>
            <a:r>
              <a:rPr dirty="0" smtClean="0" sz="900" spc="-123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Erasmus</a:t>
            </a:r>
            <a:r>
              <a:rPr dirty="0" smtClean="0" sz="900" spc="30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για</a:t>
            </a:r>
            <a:r>
              <a:rPr dirty="0" smtClean="0" sz="900" spc="87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επαγγελματική</a:t>
            </a:r>
            <a:endParaRPr sz="900">
              <a:latin typeface="Times New Roman"/>
              <a:cs typeface="Times New Roman"/>
            </a:endParaRPr>
          </a:p>
          <a:p>
            <a:pPr marL="12700" marR="17145">
              <a:lnSpc>
                <a:spcPct val="95825"/>
              </a:lnSpc>
              <a:spcBef>
                <a:spcPts val="294"/>
              </a:spcBef>
            </a:pPr>
            <a:r>
              <a:rPr dirty="0" smtClean="0" sz="900" spc="0">
                <a:latin typeface="Times New Roman"/>
                <a:cs typeface="Times New Roman"/>
              </a:rPr>
              <a:t>ανάπτυξη</a:t>
            </a:r>
            <a:r>
              <a:rPr dirty="0" smtClean="0" sz="900" spc="73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εκπαιδευτικών</a:t>
            </a:r>
            <a:r>
              <a:rPr dirty="0" smtClean="0" sz="900" spc="162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μέσω</a:t>
            </a:r>
            <a:r>
              <a:rPr dirty="0" smtClean="0" sz="900" spc="-34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ετεροπαρατήρησης</a:t>
            </a:r>
            <a:r>
              <a:rPr dirty="0" smtClean="0" sz="900" spc="-65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σε</a:t>
            </a:r>
            <a:endParaRPr sz="900">
              <a:latin typeface="Times New Roman"/>
              <a:cs typeface="Times New Roman"/>
            </a:endParaRPr>
          </a:p>
          <a:p>
            <a:pPr marL="12700" marR="17145">
              <a:lnSpc>
                <a:spcPct val="95825"/>
              </a:lnSpc>
              <a:spcBef>
                <a:spcPts val="345"/>
              </a:spcBef>
            </a:pPr>
            <a:r>
              <a:rPr dirty="0" smtClean="0" sz="900" spc="0">
                <a:latin typeface="Times New Roman"/>
                <a:cs typeface="Times New Roman"/>
              </a:rPr>
              <a:t>ΕυρωπαΙκά</a:t>
            </a:r>
            <a:r>
              <a:rPr dirty="0" smtClean="0" sz="900" spc="5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σχολεία.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93803" y="3165886"/>
            <a:ext cx="658622" cy="315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0"/>
              </a:lnSpc>
              <a:spcBef>
                <a:spcPts val="50"/>
              </a:spcBef>
            </a:pPr>
            <a:r>
              <a:rPr dirty="0" smtClean="0" sz="900" spc="0">
                <a:latin typeface="Times New Roman"/>
                <a:cs typeface="Times New Roman"/>
              </a:rPr>
              <a:t>ΔΕΝΔΑΚΗ</a:t>
            </a:r>
            <a:endParaRPr sz="900">
              <a:latin typeface="Times New Roman"/>
              <a:cs typeface="Times New Roman"/>
            </a:endParaRPr>
          </a:p>
          <a:p>
            <a:pPr marL="12700" marR="17145">
              <a:lnSpc>
                <a:spcPct val="95825"/>
              </a:lnSpc>
              <a:spcBef>
                <a:spcPts val="294"/>
              </a:spcBef>
            </a:pPr>
            <a:r>
              <a:rPr dirty="0" smtClean="0" sz="900" spc="0">
                <a:latin typeface="Times New Roman"/>
                <a:cs typeface="Times New Roman"/>
              </a:rPr>
              <a:t>ΑΓΑΠΗ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7878" y="3253694"/>
            <a:ext cx="115239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0"/>
              </a:lnSpc>
              <a:spcBef>
                <a:spcPts val="50"/>
              </a:spcBef>
            </a:pPr>
            <a:r>
              <a:rPr dirty="0" smtClean="0" sz="900" spc="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010533" y="3253694"/>
            <a:ext cx="1626057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0"/>
              </a:lnSpc>
              <a:spcBef>
                <a:spcPts val="50"/>
              </a:spcBef>
            </a:pPr>
            <a:r>
              <a:rPr dirty="0" smtClean="0" sz="900" spc="0">
                <a:latin typeface="Times New Roman"/>
                <a:cs typeface="Times New Roman"/>
              </a:rPr>
              <a:t>Διδάσκω</a:t>
            </a:r>
            <a:r>
              <a:rPr dirty="0" smtClean="0" sz="900" spc="-65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αεί</a:t>
            </a:r>
            <a:r>
              <a:rPr dirty="0" smtClean="0" sz="900" spc="31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Times New Roman"/>
                <a:cs typeface="Times New Roman"/>
              </a:rPr>
              <a:t>διδασκόμενος</a:t>
            </a:r>
            <a:endParaRPr sz="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