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432003" y="317703"/>
            <a:ext cx="2171700" cy="571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994452" y="432003"/>
            <a:ext cx="2133600" cy="571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32003" y="2754706"/>
            <a:ext cx="6696062" cy="395452"/>
          </a:xfrm>
          <a:custGeom>
            <a:avLst/>
            <a:gdLst/>
            <a:ahLst/>
            <a:cxnLst/>
            <a:rect l="l" t="t" r="r" b="b"/>
            <a:pathLst>
              <a:path w="6696062" h="395452">
                <a:moveTo>
                  <a:pt x="0" y="395452"/>
                </a:moveTo>
                <a:lnTo>
                  <a:pt x="6696062" y="395452"/>
                </a:lnTo>
                <a:lnTo>
                  <a:pt x="6696062" y="0"/>
                </a:lnTo>
                <a:lnTo>
                  <a:pt x="0" y="0"/>
                </a:lnTo>
                <a:lnTo>
                  <a:pt x="0" y="395452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32003" y="3145396"/>
            <a:ext cx="6696049" cy="0"/>
          </a:xfrm>
          <a:custGeom>
            <a:avLst/>
            <a:gdLst/>
            <a:ahLst/>
            <a:cxnLst/>
            <a:rect l="l" t="t" r="r" b="b"/>
            <a:pathLst>
              <a:path w="6696049" h="0">
                <a:moveTo>
                  <a:pt x="0" y="0"/>
                </a:moveTo>
                <a:lnTo>
                  <a:pt x="6696049" y="0"/>
                </a:lnTo>
              </a:path>
            </a:pathLst>
          </a:custGeom>
          <a:ln w="10795">
            <a:solidFill>
              <a:srgbClr val="BABA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201648" y="1248250"/>
            <a:ext cx="5168798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20"/>
              </a:lnSpc>
              <a:spcBef>
                <a:spcPts val="76"/>
              </a:spcBef>
            </a:pPr>
            <a:r>
              <a:rPr dirty="0" smtClean="0" sz="1400" spc="0" b="1">
                <a:latin typeface="Times New Roman"/>
                <a:cs typeface="Times New Roman"/>
              </a:rPr>
              <a:t>Συλλογικός</a:t>
            </a:r>
            <a:r>
              <a:rPr dirty="0" smtClean="0" sz="1400" spc="156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Προγραμματισμός</a:t>
            </a:r>
            <a:r>
              <a:rPr dirty="0" smtClean="0" sz="1400" spc="19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Σχολικής</a:t>
            </a:r>
            <a:r>
              <a:rPr dirty="0" smtClean="0" sz="1400" spc="19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Μονάδας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9303" y="1674440"/>
            <a:ext cx="4302423" cy="3171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Σχολική</a:t>
            </a:r>
            <a:r>
              <a:rPr dirty="0" smtClean="0" sz="900" spc="51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Μονάδα:</a:t>
            </a:r>
            <a:r>
              <a:rPr dirty="0" smtClean="0" sz="900" spc="-44" b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1ο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4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ΔΗΜΟΤΙΚΟ</a:t>
            </a:r>
            <a:r>
              <a:rPr dirty="0" smtClean="0" sz="900" spc="13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ΣΧΟΛΕΙΟ</a:t>
            </a:r>
            <a:r>
              <a:rPr dirty="0" smtClean="0" sz="900" spc="3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ΝΕΟΥ</a:t>
            </a:r>
            <a:r>
              <a:rPr dirty="0" smtClean="0" sz="900" spc="3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ΨΥΧΙΚΟΥ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-</a:t>
            </a:r>
            <a:r>
              <a:rPr dirty="0" smtClean="0" sz="900" spc="6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9050022</a:t>
            </a:r>
            <a:endParaRPr sz="900">
              <a:latin typeface="Times New Roman"/>
              <a:cs typeface="Times New Roman"/>
            </a:endParaRPr>
          </a:p>
          <a:p>
            <a:pPr marL="12700" marR="17176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Σχολικό</a:t>
            </a:r>
            <a:r>
              <a:rPr dirty="0" smtClean="0" sz="900" spc="149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Έτος:</a:t>
            </a:r>
            <a:r>
              <a:rPr dirty="0" smtClean="0" sz="900" spc="-5" b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2022</a:t>
            </a:r>
            <a:r>
              <a:rPr dirty="0" smtClean="0" sz="900" spc="-4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-</a:t>
            </a:r>
            <a:r>
              <a:rPr dirty="0" smtClean="0" sz="900" spc="6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2023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9303" y="2123127"/>
            <a:ext cx="210165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Ημερομηνία</a:t>
            </a:r>
            <a:r>
              <a:rPr dirty="0" smtClean="0" sz="900" spc="-13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Εξαγωγής: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11/02/2023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9303" y="3420871"/>
            <a:ext cx="2214575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Διδασκαλία,</a:t>
            </a:r>
            <a:r>
              <a:rPr dirty="0" smtClean="0" sz="800" spc="50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μάθηση</a:t>
            </a:r>
            <a:r>
              <a:rPr dirty="0" smtClean="0" sz="800" spc="-124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και</a:t>
            </a:r>
            <a:r>
              <a:rPr dirty="0" smtClean="0" sz="800" spc="5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αξιολόγηση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93803" y="3850700"/>
            <a:ext cx="1077074" cy="316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Συντονιστής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Ομάδας</a:t>
            </a:r>
            <a:r>
              <a:rPr dirty="0" smtClean="0" sz="900" spc="-1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7878" y="3939346"/>
            <a:ext cx="151876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A/A</a:t>
            </a:r>
            <a:r>
              <a:rPr dirty="0" smtClean="0" sz="900" spc="0" b="1">
                <a:latin typeface="Times New Roman"/>
                <a:cs typeface="Times New Roman"/>
              </a:rPr>
              <a:t> </a:t>
            </a:r>
            <a:r>
              <a:rPr dirty="0" smtClean="0" sz="900" spc="2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Στόχος</a:t>
            </a:r>
            <a:r>
              <a:rPr dirty="0" smtClean="0" sz="900" spc="-128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Βελτίωσης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10533" y="3939346"/>
            <a:ext cx="100529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Σχέδιο</a:t>
            </a:r>
            <a:r>
              <a:rPr dirty="0" smtClean="0" sz="900" spc="45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05091" y="4356536"/>
            <a:ext cx="3290765" cy="11934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15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Η</a:t>
            </a:r>
            <a:r>
              <a:rPr dirty="0" smtClean="0" sz="900" spc="18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διαχείριση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2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διαθέσιμων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ανθρώπινων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2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υλικών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  <a:spcBef>
                <a:spcPts val="103"/>
              </a:spcBef>
            </a:pPr>
            <a:r>
              <a:rPr dirty="0" smtClean="0" sz="900" spc="0">
                <a:latin typeface="Times New Roman"/>
                <a:cs typeface="Times New Roman"/>
              </a:rPr>
              <a:t>πόρων</a:t>
            </a:r>
            <a:r>
              <a:rPr dirty="0" smtClean="0" sz="900" spc="-7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της</a:t>
            </a:r>
            <a:r>
              <a:rPr dirty="0" smtClean="0" sz="900" spc="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σχολικής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μονάδας,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ώστε</a:t>
            </a:r>
            <a:r>
              <a:rPr dirty="0" smtClean="0" sz="900" spc="-2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να</a:t>
            </a:r>
            <a:r>
              <a:rPr dirty="0" smtClean="0" sz="900" spc="2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δημιουργηθεί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ένα</a:t>
            </a:r>
            <a:r>
              <a:rPr dirty="0" smtClean="0" sz="900" spc="5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θετικό</a:t>
            </a:r>
            <a:r>
              <a:rPr dirty="0" smtClean="0" sz="900" spc="-7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για</a:t>
            </a:r>
            <a:r>
              <a:rPr dirty="0" smtClean="0" sz="900" spc="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διδασκαλία</a:t>
            </a:r>
            <a:r>
              <a:rPr dirty="0" smtClean="0" sz="900" spc="-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-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μάθηση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περιβάλλον,</a:t>
            </a:r>
            <a:r>
              <a:rPr dirty="0" smtClean="0" sz="900" spc="-13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το</a:t>
            </a:r>
            <a:r>
              <a:rPr dirty="0" smtClean="0" sz="900" spc="-1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οποίο</a:t>
            </a:r>
            <a:r>
              <a:rPr dirty="0" smtClean="0" sz="900" spc="-8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θα</a:t>
            </a:r>
            <a:r>
              <a:rPr dirty="0" smtClean="0" sz="900" spc="-2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στηρίζεται</a:t>
            </a:r>
            <a:r>
              <a:rPr dirty="0" smtClean="0" sz="900" spc="-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στην</a:t>
            </a:r>
            <a:r>
              <a:rPr dirty="0" smtClean="0" sz="900" spc="-3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αρχή</a:t>
            </a:r>
            <a:r>
              <a:rPr dirty="0" smtClean="0" sz="900" spc="-9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της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ισοτιμίας</a:t>
            </a:r>
            <a:r>
              <a:rPr dirty="0" smtClean="0" sz="900" spc="20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4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θα</a:t>
            </a:r>
            <a:r>
              <a:rPr dirty="0" smtClean="0" sz="900" spc="1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οδηγήσει</a:t>
            </a:r>
            <a:r>
              <a:rPr dirty="0" smtClean="0" sz="900" spc="-6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στην</a:t>
            </a:r>
            <a:r>
              <a:rPr dirty="0" smtClean="0" sz="900" spc="1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εγκαθίδρυση</a:t>
            </a:r>
            <a:r>
              <a:rPr dirty="0" smtClean="0" sz="900" spc="-4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-από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κοινού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συμφωνημένων</a:t>
            </a:r>
            <a:r>
              <a:rPr dirty="0" smtClean="0" sz="900" spc="-11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σαφών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κανόνων,</a:t>
            </a:r>
            <a:r>
              <a:rPr dirty="0" smtClean="0" sz="900" spc="6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ρουτινών</a:t>
            </a:r>
            <a:r>
              <a:rPr dirty="0" smtClean="0" sz="900" spc="6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προσδοκιών,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οι</a:t>
            </a:r>
            <a:r>
              <a:rPr dirty="0" smtClean="0" sz="900" spc="2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οποίες</a:t>
            </a:r>
            <a:r>
              <a:rPr dirty="0" smtClean="0" sz="900" spc="4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θα</a:t>
            </a:r>
            <a:r>
              <a:rPr dirty="0" smtClean="0" sz="900" spc="1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αφορούν</a:t>
            </a:r>
            <a:r>
              <a:rPr dirty="0" smtClean="0" sz="900" spc="-9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όλους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τους</a:t>
            </a:r>
            <a:r>
              <a:rPr dirty="0" smtClean="0" sz="900" spc="4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μαθητές.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93803" y="4795588"/>
            <a:ext cx="1058214" cy="315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ΛΙΑΣΚΟΣ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ΚΩΝΣΤΑΝΤΙΝΟΣ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7878" y="4883396"/>
            <a:ext cx="11523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10533" y="4883396"/>
            <a:ext cx="1230122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“Σχολείο</a:t>
            </a:r>
            <a:r>
              <a:rPr dirty="0" smtClean="0" sz="900" spc="-10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για</a:t>
            </a:r>
            <a:r>
              <a:rPr dirty="0" smtClean="0" sz="900" spc="7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όλους”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5091" y="5852584"/>
            <a:ext cx="2884500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Καλλιέργεια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δεξιοτήτων</a:t>
            </a:r>
            <a:r>
              <a:rPr dirty="0" smtClean="0" sz="900" spc="4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-</a:t>
            </a:r>
            <a:r>
              <a:rPr dirty="0" smtClean="0" sz="900" spc="6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ανάπτυξη</a:t>
            </a:r>
            <a:r>
              <a:rPr dirty="0" smtClean="0" sz="900" spc="3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γνώσεων</a:t>
            </a:r>
            <a:r>
              <a:rPr dirty="0" smtClean="0" sz="900" spc="6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σε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γνωστικά</a:t>
            </a:r>
            <a:r>
              <a:rPr dirty="0" smtClean="0" sz="900" spc="-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αντικείμενα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93803" y="5852584"/>
            <a:ext cx="631304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1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ΚΟΥΡΤΗΣ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ΑΝΔΡΕΑΣ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7878" y="5940392"/>
            <a:ext cx="11523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10533" y="5940392"/>
            <a:ext cx="1303731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Ολοήμερη</a:t>
            </a:r>
            <a:r>
              <a:rPr dirty="0" smtClean="0" sz="900" spc="1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δημιουργία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33666" y="6499090"/>
            <a:ext cx="3079081" cy="1017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015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Να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10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καταγραφούν</a:t>
            </a:r>
            <a:r>
              <a:rPr dirty="0" smtClean="0" sz="900" spc="5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μέσω</a:t>
            </a:r>
            <a:r>
              <a:rPr dirty="0" smtClean="0" sz="900" spc="-5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υπολογιστικών</a:t>
            </a:r>
            <a:r>
              <a:rPr dirty="0" smtClean="0" sz="900" spc="16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φύλλων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τα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25000"/>
              </a:lnSpc>
              <a:spcBef>
                <a:spcPts val="214"/>
              </a:spcBef>
            </a:pPr>
            <a:r>
              <a:rPr dirty="0" smtClean="0" sz="900" spc="0">
                <a:latin typeface="Times New Roman"/>
                <a:cs typeface="Times New Roman"/>
              </a:rPr>
              <a:t>ποσοστά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συμμετοχών</a:t>
            </a:r>
            <a:r>
              <a:rPr dirty="0" smtClean="0" sz="900" spc="-4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3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μαθητών</a:t>
            </a:r>
            <a:r>
              <a:rPr dirty="0" smtClean="0" sz="900" spc="-3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-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μαθητριών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5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σχολικούς</a:t>
            </a:r>
            <a:r>
              <a:rPr dirty="0" smtClean="0" sz="900" spc="-12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διαγωνισμούς</a:t>
            </a:r>
            <a:r>
              <a:rPr dirty="0" smtClean="0" sz="900" spc="-10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-2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να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αξιολογήσουν</a:t>
            </a:r>
            <a:r>
              <a:rPr dirty="0" smtClean="0" sz="900" spc="10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μέσω</a:t>
            </a:r>
            <a:r>
              <a:rPr dirty="0" smtClean="0" sz="900" spc="-1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ερωτηματολογίου</a:t>
            </a:r>
            <a:r>
              <a:rPr dirty="0" smtClean="0" sz="900" spc="7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(google</a:t>
            </a:r>
            <a:r>
              <a:rPr dirty="0" smtClean="0" sz="900" spc="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form)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την</a:t>
            </a:r>
            <a:r>
              <a:rPr dirty="0" smtClean="0" sz="900" spc="1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εμπειρία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τους</a:t>
            </a:r>
            <a:r>
              <a:rPr dirty="0" smtClean="0" sz="900" spc="3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από</a:t>
            </a:r>
            <a:r>
              <a:rPr dirty="0" smtClean="0" sz="900" spc="-1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συμμετοχή</a:t>
            </a:r>
            <a:r>
              <a:rPr dirty="0" smtClean="0" sz="900" spc="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τους</a:t>
            </a:r>
            <a:r>
              <a:rPr dirty="0" smtClean="0" sz="900" spc="-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στους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σχολικούς</a:t>
            </a:r>
            <a:r>
              <a:rPr dirty="0" smtClean="0" sz="900" spc="-4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διαγωνισμούς.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0533" y="6850334"/>
            <a:ext cx="1235265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Διαγωνιζόμαστε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δοκιμαζόμαστε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7878" y="6938142"/>
            <a:ext cx="11523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93803" y="6938142"/>
            <a:ext cx="1018552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ΚΑΖΑΜΙΑ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8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ΑΝΝΑ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9303" y="7958315"/>
            <a:ext cx="1637588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Σχολική</a:t>
            </a:r>
            <a:r>
              <a:rPr dirty="0" smtClean="0" sz="800" spc="46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διαρροή</a:t>
            </a:r>
            <a:r>
              <a:rPr dirty="0" smtClean="0" sz="800" spc="17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-</a:t>
            </a:r>
            <a:r>
              <a:rPr dirty="0" smtClean="0" sz="800" spc="14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φοίτηση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93803" y="8388143"/>
            <a:ext cx="1077074" cy="316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Συντονιστής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Ομάδας</a:t>
            </a:r>
            <a:r>
              <a:rPr dirty="0" smtClean="0" sz="900" spc="-1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7878" y="8476789"/>
            <a:ext cx="151876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A/A</a:t>
            </a:r>
            <a:r>
              <a:rPr dirty="0" smtClean="0" sz="900" spc="0" b="1">
                <a:latin typeface="Times New Roman"/>
                <a:cs typeface="Times New Roman"/>
              </a:rPr>
              <a:t> </a:t>
            </a:r>
            <a:r>
              <a:rPr dirty="0" smtClean="0" sz="900" spc="2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Στόχος</a:t>
            </a:r>
            <a:r>
              <a:rPr dirty="0" smtClean="0" sz="900" spc="-128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Βελτίωσης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10533" y="8476789"/>
            <a:ext cx="100529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Σχέδιο</a:t>
            </a:r>
            <a:r>
              <a:rPr dirty="0" smtClean="0" sz="900" spc="45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3666" y="8922567"/>
            <a:ext cx="2778886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Η</a:t>
            </a:r>
            <a:r>
              <a:rPr dirty="0" smtClean="0" sz="900" spc="18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ομαλή</a:t>
            </a:r>
            <a:r>
              <a:rPr dirty="0" smtClean="0" sz="900" spc="-11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μετάβαση</a:t>
            </a:r>
            <a:r>
              <a:rPr dirty="0" smtClean="0" sz="900" spc="-14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2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μαθητών</a:t>
            </a:r>
            <a:r>
              <a:rPr dirty="0" smtClean="0" sz="900" spc="-6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από</a:t>
            </a:r>
            <a:r>
              <a:rPr dirty="0" smtClean="0" sz="900" spc="-3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την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πρωτοβάθμια</a:t>
            </a:r>
            <a:r>
              <a:rPr dirty="0" smtClean="0" sz="900" spc="-4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στην</a:t>
            </a:r>
            <a:r>
              <a:rPr dirty="0" smtClean="0" sz="900" spc="1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δευτεροβάθμια</a:t>
            </a:r>
            <a:r>
              <a:rPr dirty="0" smtClean="0" sz="900" spc="-5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εκπαίδευση.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93803" y="8922567"/>
            <a:ext cx="820470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ΜΠΡΟΦΙΔΟΥ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ΜΑΡΙΑ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878" y="9010375"/>
            <a:ext cx="115239" cy="139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10533" y="9010375"/>
            <a:ext cx="1302702" cy="139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Γυμνάσιο</a:t>
            </a:r>
            <a:r>
              <a:rPr dirty="0" smtClean="0" sz="900" spc="3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ερχόμαστε!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2003" y="2754706"/>
            <a:ext cx="6696062" cy="390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9"/>
              </a:spcBef>
            </a:pPr>
            <a:endParaRPr sz="1000"/>
          </a:p>
          <a:p>
            <a:pPr marL="1849983">
              <a:lnSpc>
                <a:spcPct val="95825"/>
              </a:lnSpc>
            </a:pPr>
            <a:r>
              <a:rPr dirty="0" smtClean="0" sz="1000" spc="0" b="1">
                <a:latin typeface="Times New Roman"/>
                <a:cs typeface="Times New Roman"/>
              </a:rPr>
              <a:t>Παιδαγωγική</a:t>
            </a:r>
            <a:r>
              <a:rPr dirty="0" smtClean="0" sz="1000" spc="-48" b="1">
                <a:latin typeface="Times New Roman"/>
                <a:cs typeface="Times New Roman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και</a:t>
            </a:r>
            <a:r>
              <a:rPr dirty="0" smtClean="0" sz="1000" spc="66" b="1">
                <a:latin typeface="Times New Roman"/>
                <a:cs typeface="Times New Roman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μαθησιακή</a:t>
            </a:r>
            <a:r>
              <a:rPr dirty="0" smtClean="0" sz="1000" spc="-84" b="1">
                <a:latin typeface="Times New Roman"/>
                <a:cs typeface="Times New Roman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λειτουργία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ject 35"/>
          <p:cNvSpPr/>
          <p:nvPr/>
        </p:nvSpPr>
        <p:spPr>
          <a:xfrm>
            <a:off x="432003" y="5421896"/>
            <a:ext cx="6696062" cy="395452"/>
          </a:xfrm>
          <a:custGeom>
            <a:avLst/>
            <a:gdLst/>
            <a:ahLst/>
            <a:cxnLst/>
            <a:rect l="l" t="t" r="r" b="b"/>
            <a:pathLst>
              <a:path w="6696062" h="395452">
                <a:moveTo>
                  <a:pt x="0" y="395452"/>
                </a:moveTo>
                <a:lnTo>
                  <a:pt x="6696062" y="395452"/>
                </a:lnTo>
                <a:lnTo>
                  <a:pt x="6696062" y="0"/>
                </a:lnTo>
                <a:lnTo>
                  <a:pt x="0" y="0"/>
                </a:lnTo>
                <a:lnTo>
                  <a:pt x="0" y="395452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32003" y="5812586"/>
            <a:ext cx="6696049" cy="0"/>
          </a:xfrm>
          <a:custGeom>
            <a:avLst/>
            <a:gdLst/>
            <a:ahLst/>
            <a:cxnLst/>
            <a:rect l="l" t="t" r="r" b="b"/>
            <a:pathLst>
              <a:path w="6696049" h="0">
                <a:moveTo>
                  <a:pt x="0" y="0"/>
                </a:moveTo>
                <a:lnTo>
                  <a:pt x="6696049" y="0"/>
                </a:lnTo>
              </a:path>
            </a:pathLst>
          </a:custGeom>
          <a:ln w="10795">
            <a:solidFill>
              <a:srgbClr val="BABA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32003" y="8735009"/>
            <a:ext cx="6696062" cy="395452"/>
          </a:xfrm>
          <a:custGeom>
            <a:avLst/>
            <a:gdLst/>
            <a:ahLst/>
            <a:cxnLst/>
            <a:rect l="l" t="t" r="r" b="b"/>
            <a:pathLst>
              <a:path w="6696062" h="395452">
                <a:moveTo>
                  <a:pt x="0" y="395452"/>
                </a:moveTo>
                <a:lnTo>
                  <a:pt x="6696062" y="395452"/>
                </a:lnTo>
                <a:lnTo>
                  <a:pt x="6696062" y="0"/>
                </a:lnTo>
                <a:lnTo>
                  <a:pt x="0" y="0"/>
                </a:lnTo>
                <a:lnTo>
                  <a:pt x="0" y="395452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32003" y="9125699"/>
            <a:ext cx="6696049" cy="0"/>
          </a:xfrm>
          <a:custGeom>
            <a:avLst/>
            <a:gdLst/>
            <a:ahLst/>
            <a:cxnLst/>
            <a:rect l="l" t="t" r="r" b="b"/>
            <a:pathLst>
              <a:path w="6696049" h="0">
                <a:moveTo>
                  <a:pt x="0" y="0"/>
                </a:moveTo>
                <a:lnTo>
                  <a:pt x="6696049" y="0"/>
                </a:lnTo>
              </a:path>
            </a:pathLst>
          </a:custGeom>
          <a:ln w="10795">
            <a:solidFill>
              <a:srgbClr val="BABABA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19303" y="702703"/>
            <a:ext cx="2257145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Σχέσεις</a:t>
            </a:r>
            <a:r>
              <a:rPr dirty="0" smtClean="0" sz="800" spc="35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μεταξύ</a:t>
            </a:r>
            <a:r>
              <a:rPr dirty="0" smtClean="0" sz="800" spc="3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μαθητών</a:t>
            </a:r>
            <a:r>
              <a:rPr dirty="0" smtClean="0" sz="800" spc="9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/</a:t>
            </a:r>
            <a:r>
              <a:rPr dirty="0" smtClean="0" sz="800" spc="1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μαθητριών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93803" y="1132531"/>
            <a:ext cx="1077074" cy="316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Συντονιστής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Ομάδας</a:t>
            </a:r>
            <a:r>
              <a:rPr dirty="0" smtClean="0" sz="900" spc="-1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7878" y="1221177"/>
            <a:ext cx="151876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A/A</a:t>
            </a:r>
            <a:r>
              <a:rPr dirty="0" smtClean="0" sz="900" spc="0" b="1">
                <a:latin typeface="Times New Roman"/>
                <a:cs typeface="Times New Roman"/>
              </a:rPr>
              <a:t> </a:t>
            </a:r>
            <a:r>
              <a:rPr dirty="0" smtClean="0" sz="900" spc="2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Στόχος</a:t>
            </a:r>
            <a:r>
              <a:rPr dirty="0" smtClean="0" sz="900" spc="-128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Βελτίωσης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10533" y="1221177"/>
            <a:ext cx="100529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Σχέδιο</a:t>
            </a:r>
            <a:r>
              <a:rPr dirty="0" smtClean="0" sz="900" spc="45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3666" y="1666956"/>
            <a:ext cx="3161791" cy="842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47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Να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10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συνεργαστούν</a:t>
            </a:r>
            <a:r>
              <a:rPr dirty="0" smtClean="0" sz="900" spc="5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ομάδες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μαθητών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του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σχολείου</a:t>
            </a:r>
            <a:r>
              <a:rPr dirty="0" smtClean="0" sz="900" spc="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για</a:t>
            </a:r>
            <a:endParaRPr sz="900">
              <a:latin typeface="Times New Roman"/>
              <a:cs typeface="Times New Roman"/>
            </a:endParaRPr>
          </a:p>
          <a:p>
            <a:pPr marL="12700" marR="582087">
              <a:lnSpc>
                <a:spcPts val="1380"/>
              </a:lnSpc>
              <a:spcBef>
                <a:spcPts val="103"/>
              </a:spcBef>
            </a:pPr>
            <a:r>
              <a:rPr dirty="0" smtClean="0" sz="900" spc="0">
                <a:latin typeface="Times New Roman"/>
                <a:cs typeface="Times New Roman"/>
              </a:rPr>
              <a:t>την</a:t>
            </a:r>
            <a:r>
              <a:rPr dirty="0" smtClean="0" sz="900" spc="1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παραγωγή</a:t>
            </a:r>
            <a:r>
              <a:rPr dirty="0" smtClean="0" sz="900" spc="-3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συλλογικών</a:t>
            </a:r>
            <a:r>
              <a:rPr dirty="0" smtClean="0" sz="900" spc="4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καλλιτεχνικών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αποτελεσμάτων,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2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σκοπό</a:t>
            </a:r>
            <a:r>
              <a:rPr dirty="0" smtClean="0" sz="900" spc="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βελτίωση</a:t>
            </a:r>
            <a:r>
              <a:rPr dirty="0" smtClean="0" sz="900" spc="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μαθητικών</a:t>
            </a:r>
            <a:r>
              <a:rPr dirty="0" smtClean="0" sz="900" spc="-8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σχέσεων,</a:t>
            </a:r>
            <a:r>
              <a:rPr dirty="0" smtClean="0" sz="900" spc="-7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της</a:t>
            </a:r>
            <a:r>
              <a:rPr dirty="0" smtClean="0" sz="900" spc="-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επικοινωνίας,</a:t>
            </a:r>
            <a:r>
              <a:rPr dirty="0" smtClean="0" sz="900" spc="9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της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συνεργασίας</a:t>
            </a:r>
            <a:r>
              <a:rPr dirty="0" smtClean="0" sz="900" spc="4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2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της</a:t>
            </a:r>
            <a:r>
              <a:rPr dirty="0" smtClean="0" sz="900" spc="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αλληλεγγύης.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10533" y="1930379"/>
            <a:ext cx="1246695" cy="315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Συνεργαζόμαστε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δημιουργούμε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993803" y="1930379"/>
            <a:ext cx="570153" cy="315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ΥΦΑΝΤΗ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ΕΙΡΗΝΗ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7878" y="2018187"/>
            <a:ext cx="11523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9303" y="2950552"/>
            <a:ext cx="3432251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Σχέσεις</a:t>
            </a:r>
            <a:r>
              <a:rPr dirty="0" smtClean="0" sz="800" spc="-75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μεταξύ</a:t>
            </a:r>
            <a:r>
              <a:rPr dirty="0" smtClean="0" sz="800" spc="-69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μαθητών</a:t>
            </a:r>
            <a:r>
              <a:rPr dirty="0" smtClean="0" sz="800" spc="-121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/</a:t>
            </a:r>
            <a:r>
              <a:rPr dirty="0" smtClean="0" sz="800" spc="-15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μαθητριών</a:t>
            </a:r>
            <a:r>
              <a:rPr dirty="0" smtClean="0" sz="800" spc="-148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και</a:t>
            </a:r>
            <a:r>
              <a:rPr dirty="0" smtClean="0" sz="800" spc="1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εκπαιδευτικών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9303" y="3350696"/>
            <a:ext cx="1811908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Δεν</a:t>
            </a:r>
            <a:r>
              <a:rPr dirty="0" smtClean="0" sz="900" spc="-8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έχει</a:t>
            </a:r>
            <a:r>
              <a:rPr dirty="0" smtClean="0" sz="900" spc="3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τεθεί</a:t>
            </a:r>
            <a:r>
              <a:rPr dirty="0" smtClean="0" sz="900" spc="1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κάποιος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Στόχος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9303" y="3760368"/>
            <a:ext cx="1878279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Σχέσεις</a:t>
            </a:r>
            <a:r>
              <a:rPr dirty="0" smtClean="0" sz="800" spc="-19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σχολείου</a:t>
            </a:r>
            <a:r>
              <a:rPr dirty="0" smtClean="0" sz="800" spc="65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-</a:t>
            </a:r>
            <a:r>
              <a:rPr dirty="0" smtClean="0" sz="800" spc="14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οικογένειας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93803" y="4190196"/>
            <a:ext cx="1077074" cy="316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Συντονιστής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Ομάδας</a:t>
            </a:r>
            <a:r>
              <a:rPr dirty="0" smtClean="0" sz="900" spc="-1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7878" y="4278842"/>
            <a:ext cx="151876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A/A</a:t>
            </a:r>
            <a:r>
              <a:rPr dirty="0" smtClean="0" sz="900" spc="0" b="1">
                <a:latin typeface="Times New Roman"/>
                <a:cs typeface="Times New Roman"/>
              </a:rPr>
              <a:t> </a:t>
            </a:r>
            <a:r>
              <a:rPr dirty="0" smtClean="0" sz="900" spc="2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Στόχος</a:t>
            </a:r>
            <a:r>
              <a:rPr dirty="0" smtClean="0" sz="900" spc="-128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Βελτίωσης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10533" y="4278842"/>
            <a:ext cx="100529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Σχέδιο</a:t>
            </a:r>
            <a:r>
              <a:rPr dirty="0" smtClean="0" sz="900" spc="45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33666" y="4724621"/>
            <a:ext cx="2959938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47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Εφαρμογή</a:t>
            </a:r>
            <a:r>
              <a:rPr dirty="0" smtClean="0" sz="900" spc="-6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δράσεων</a:t>
            </a:r>
            <a:r>
              <a:rPr dirty="0" smtClean="0" sz="900" spc="7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που</a:t>
            </a:r>
            <a:r>
              <a:rPr dirty="0" smtClean="0" sz="900" spc="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προάγουν</a:t>
            </a:r>
            <a:r>
              <a:rPr dirty="0" smtClean="0" sz="900" spc="7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τη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συνεργασία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σχολείου</a:t>
            </a:r>
            <a:r>
              <a:rPr dirty="0" smtClean="0" sz="900" spc="-7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οικογένειας.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993803" y="4724621"/>
            <a:ext cx="757034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ΠΑΠΑΔΑΚΗ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ΙΩΑΝΝΑ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7878" y="4812428"/>
            <a:ext cx="11523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10533" y="4812428"/>
            <a:ext cx="1310360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Γέφυρες</a:t>
            </a:r>
            <a:r>
              <a:rPr dirty="0" smtClean="0" sz="900" spc="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συνεργασίας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9303" y="6088049"/>
            <a:ext cx="3355746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Ηγεσία</a:t>
            </a:r>
            <a:r>
              <a:rPr dirty="0" smtClean="0" sz="800" spc="7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-</a:t>
            </a:r>
            <a:r>
              <a:rPr dirty="0" smtClean="0" sz="800" spc="14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Οργάνωση</a:t>
            </a:r>
            <a:r>
              <a:rPr dirty="0" smtClean="0" sz="800" spc="17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και</a:t>
            </a:r>
            <a:r>
              <a:rPr dirty="0" smtClean="0" sz="800" spc="40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διοίκηση</a:t>
            </a:r>
            <a:r>
              <a:rPr dirty="0" smtClean="0" sz="800" spc="-55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της</a:t>
            </a:r>
            <a:r>
              <a:rPr dirty="0" smtClean="0" sz="800" spc="17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σχολικής</a:t>
            </a:r>
            <a:r>
              <a:rPr dirty="0" smtClean="0" sz="800" spc="36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μονάδας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9303" y="6488193"/>
            <a:ext cx="1811908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Δεν</a:t>
            </a:r>
            <a:r>
              <a:rPr dirty="0" smtClean="0" sz="900" spc="-8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έχει</a:t>
            </a:r>
            <a:r>
              <a:rPr dirty="0" smtClean="0" sz="900" spc="38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τεθεί</a:t>
            </a:r>
            <a:r>
              <a:rPr dirty="0" smtClean="0" sz="900" spc="1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κάποιος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Στόχος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9303" y="6897865"/>
            <a:ext cx="1391615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Σχολείο</a:t>
            </a:r>
            <a:r>
              <a:rPr dirty="0" smtClean="0" sz="800" spc="11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και</a:t>
            </a:r>
            <a:r>
              <a:rPr dirty="0" smtClean="0" sz="800" spc="0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κοινότητα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93803" y="7327693"/>
            <a:ext cx="1077074" cy="316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Συντονιστής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Ομάδας</a:t>
            </a:r>
            <a:r>
              <a:rPr dirty="0" smtClean="0" sz="900" spc="-1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7878" y="7416339"/>
            <a:ext cx="1518767" cy="139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A/A</a:t>
            </a:r>
            <a:r>
              <a:rPr dirty="0" smtClean="0" sz="900" spc="0" b="1">
                <a:latin typeface="Times New Roman"/>
                <a:cs typeface="Times New Roman"/>
              </a:rPr>
              <a:t> </a:t>
            </a:r>
            <a:r>
              <a:rPr dirty="0" smtClean="0" sz="900" spc="2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Στόχος</a:t>
            </a:r>
            <a:r>
              <a:rPr dirty="0" smtClean="0" sz="900" spc="-128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Βελτίωσης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10533" y="7416339"/>
            <a:ext cx="1005293" cy="139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Σχέδιο</a:t>
            </a:r>
            <a:r>
              <a:rPr dirty="0" smtClean="0" sz="900" spc="45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3666" y="7862117"/>
            <a:ext cx="3105827" cy="490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047" marR="7015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Να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10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δημιουργήσουμε</a:t>
            </a:r>
            <a:r>
              <a:rPr dirty="0" smtClean="0" sz="900" spc="-11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τις</a:t>
            </a:r>
            <a:r>
              <a:rPr dirty="0" smtClean="0" sz="900" spc="15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προϋποθέσεις</a:t>
            </a:r>
            <a:r>
              <a:rPr dirty="0" smtClean="0" sz="900" spc="5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για</a:t>
            </a:r>
            <a:r>
              <a:rPr dirty="0" smtClean="0" sz="900" spc="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να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25000"/>
              </a:lnSpc>
              <a:spcBef>
                <a:spcPts val="214"/>
              </a:spcBef>
            </a:pPr>
            <a:r>
              <a:rPr dirty="0" smtClean="0" sz="900" spc="0">
                <a:latin typeface="Times New Roman"/>
                <a:cs typeface="Times New Roman"/>
              </a:rPr>
              <a:t>συνεργαστούμε</a:t>
            </a:r>
            <a:r>
              <a:rPr dirty="0" smtClean="0" sz="900" spc="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2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άλλα</a:t>
            </a:r>
            <a:r>
              <a:rPr dirty="0" smtClean="0" sz="900" spc="3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σχολεία</a:t>
            </a:r>
            <a:r>
              <a:rPr dirty="0" smtClean="0" sz="900" spc="5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τόσο</a:t>
            </a:r>
            <a:r>
              <a:rPr dirty="0" smtClean="0" sz="900" spc="-3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5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εθνικό</a:t>
            </a:r>
            <a:r>
              <a:rPr dirty="0" smtClean="0" sz="900" spc="7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όσο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-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5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ευρωπαϊκό</a:t>
            </a:r>
            <a:r>
              <a:rPr dirty="0" smtClean="0" sz="900" spc="-7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επίπεδο.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10533" y="7949925"/>
            <a:ext cx="1374825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Όλοι</a:t>
            </a:r>
            <a:r>
              <a:rPr dirty="0" smtClean="0" sz="900" spc="-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μαζί,</a:t>
            </a:r>
            <a:r>
              <a:rPr dirty="0" smtClean="0" sz="900" spc="5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μαθαίνουμε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καλύτερα”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93803" y="7949925"/>
            <a:ext cx="783894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ΜΕΡΜΗΓΚΑ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ΔΗΜΗΤΡΑ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7878" y="8037733"/>
            <a:ext cx="11523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303" y="9401162"/>
            <a:ext cx="3482543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Συμμετοχή</a:t>
            </a:r>
            <a:r>
              <a:rPr dirty="0" smtClean="0" sz="800" spc="17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των</a:t>
            </a:r>
            <a:r>
              <a:rPr dirty="0" smtClean="0" sz="800" spc="4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εκπαιδευτικών</a:t>
            </a:r>
            <a:r>
              <a:rPr dirty="0" smtClean="0" sz="800" spc="54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σε</a:t>
            </a:r>
            <a:r>
              <a:rPr dirty="0" smtClean="0" sz="800" spc="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επιμορφωτικές</a:t>
            </a:r>
            <a:r>
              <a:rPr dirty="0" smtClean="0" sz="800" spc="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δράσεις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2003" y="8735009"/>
            <a:ext cx="6696062" cy="390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9"/>
              </a:spcBef>
            </a:pPr>
            <a:endParaRPr sz="1000"/>
          </a:p>
          <a:p>
            <a:pPr marL="1814753">
              <a:lnSpc>
                <a:spcPct val="95825"/>
              </a:lnSpc>
            </a:pPr>
            <a:r>
              <a:rPr dirty="0" smtClean="0" sz="1000" spc="0" b="1">
                <a:latin typeface="Times New Roman"/>
                <a:cs typeface="Times New Roman"/>
              </a:rPr>
              <a:t>Επαγγελματική</a:t>
            </a:r>
            <a:r>
              <a:rPr dirty="0" smtClean="0" sz="1000" spc="-56" b="1">
                <a:latin typeface="Times New Roman"/>
                <a:cs typeface="Times New Roman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ανάπτυξη</a:t>
            </a:r>
            <a:r>
              <a:rPr dirty="0" smtClean="0" sz="1000" spc="50" b="1">
                <a:latin typeface="Times New Roman"/>
                <a:cs typeface="Times New Roman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εκπαιδευτικών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2003" y="5421896"/>
            <a:ext cx="6696062" cy="390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49"/>
              </a:spcBef>
            </a:pPr>
            <a:endParaRPr sz="1000"/>
          </a:p>
          <a:p>
            <a:pPr marL="2486152" marR="2479408" algn="ctr">
              <a:lnSpc>
                <a:spcPct val="95825"/>
              </a:lnSpc>
            </a:pPr>
            <a:r>
              <a:rPr dirty="0" smtClean="0" sz="1000" spc="0" b="1">
                <a:latin typeface="Times New Roman"/>
                <a:cs typeface="Times New Roman"/>
              </a:rPr>
              <a:t>Διοικητική</a:t>
            </a:r>
            <a:r>
              <a:rPr dirty="0" smtClean="0" sz="1000" spc="-92" b="1">
                <a:latin typeface="Times New Roman"/>
                <a:cs typeface="Times New Roman"/>
              </a:rPr>
              <a:t> </a:t>
            </a:r>
            <a:r>
              <a:rPr dirty="0" smtClean="0" sz="1000" spc="0" b="1">
                <a:latin typeface="Times New Roman"/>
                <a:cs typeface="Times New Roman"/>
              </a:rPr>
              <a:t>λειτουργία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6332867" y="498344"/>
            <a:ext cx="883678" cy="4942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Συντονιστής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Ομάδας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36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7878" y="675623"/>
            <a:ext cx="1365834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b="1">
                <a:latin typeface="Times New Roman"/>
                <a:cs typeface="Times New Roman"/>
              </a:rPr>
              <a:t>A</a:t>
            </a:r>
            <a:r>
              <a:rPr dirty="0" smtClean="0" sz="900" spc="-204" b="1">
                <a:latin typeface="Times New Roman"/>
                <a:cs typeface="Times New Roman"/>
              </a:rPr>
              <a:t>/</a:t>
            </a:r>
            <a:r>
              <a:rPr dirty="0" smtClean="0" sz="900" spc="-429" b="1">
                <a:latin typeface="Times New Roman"/>
                <a:cs typeface="Times New Roman"/>
              </a:rPr>
              <a:t>Σ</a:t>
            </a:r>
            <a:r>
              <a:rPr dirty="0" smtClean="0" sz="900" spc="-269" b="1">
                <a:latin typeface="Times New Roman"/>
                <a:cs typeface="Times New Roman"/>
              </a:rPr>
              <a:t>A</a:t>
            </a:r>
            <a:r>
              <a:rPr dirty="0" smtClean="0" sz="900" spc="0" b="1">
                <a:latin typeface="Times New Roman"/>
                <a:cs typeface="Times New Roman"/>
              </a:rPr>
              <a:t>τόχος</a:t>
            </a:r>
            <a:r>
              <a:rPr dirty="0" smtClean="0" sz="900" spc="89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Βελτίωσης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03901" y="675623"/>
            <a:ext cx="100529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Σχέδιο</a:t>
            </a:r>
            <a:r>
              <a:rPr dirty="0" smtClean="0" sz="900" spc="45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03901" y="1122227"/>
            <a:ext cx="1103477" cy="666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"Γνωριμία</a:t>
            </a:r>
            <a:r>
              <a:rPr dirty="0" smtClean="0" sz="900" spc="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2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νέες</a:t>
            </a:r>
            <a:endParaRPr sz="900">
              <a:latin typeface="Times New Roman"/>
              <a:cs typeface="Times New Roman"/>
            </a:endParaRPr>
          </a:p>
          <a:p>
            <a:pPr marL="12700" marR="273820">
              <a:lnSpc>
                <a:spcPts val="1380"/>
              </a:lnSpc>
              <a:spcBef>
                <a:spcPts val="103"/>
              </a:spcBef>
            </a:pPr>
            <a:r>
              <a:rPr dirty="0" smtClean="0" sz="900" spc="0">
                <a:latin typeface="Times New Roman"/>
                <a:cs typeface="Times New Roman"/>
              </a:rPr>
              <a:t>μεθόδους</a:t>
            </a:r>
            <a:r>
              <a:rPr dirty="0" smtClean="0" sz="900" spc="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τεχνικές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διδασκαλίας"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7878" y="1210035"/>
            <a:ext cx="4393069" cy="4909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5554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Η</a:t>
            </a:r>
            <a:r>
              <a:rPr dirty="0" smtClean="0" sz="900" spc="18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βελτίωση</a:t>
            </a:r>
            <a:r>
              <a:rPr dirty="0" smtClean="0" sz="900" spc="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του</a:t>
            </a:r>
            <a:r>
              <a:rPr dirty="0" smtClean="0" sz="900" spc="16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εκπαιδευτικού</a:t>
            </a:r>
            <a:r>
              <a:rPr dirty="0" smtClean="0" sz="900" spc="10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έργου,</a:t>
            </a:r>
            <a:r>
              <a:rPr dirty="0" smtClean="0" sz="900" spc="-1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</a:t>
            </a:r>
            <a:r>
              <a:rPr dirty="0" smtClean="0" sz="900" spc="14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εμπλουτισμός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-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γνώσεων</a:t>
            </a:r>
            <a:r>
              <a:rPr dirty="0" smtClean="0" sz="900" spc="-7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και</a:t>
            </a:r>
            <a:endParaRPr sz="900">
              <a:latin typeface="Times New Roman"/>
              <a:cs typeface="Times New Roman"/>
            </a:endParaRPr>
          </a:p>
          <a:p>
            <a:pPr marL="145554" marR="455899" indent="-132854">
              <a:lnSpc>
                <a:spcPct val="125000"/>
              </a:lnSpc>
              <a:spcBef>
                <a:spcPts val="214"/>
              </a:spcBef>
            </a:pPr>
            <a:r>
              <a:rPr dirty="0" smtClean="0" sz="900" spc="0">
                <a:latin typeface="Times New Roman"/>
                <a:cs typeface="Times New Roman"/>
              </a:rPr>
              <a:t>1</a:t>
            </a:r>
            <a:r>
              <a:rPr dirty="0" smtClean="0" sz="900" spc="18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2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δεξιοτήτων</a:t>
            </a:r>
            <a:r>
              <a:rPr dirty="0" smtClean="0" sz="900" spc="-4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των</a:t>
            </a:r>
            <a:r>
              <a:rPr dirty="0" smtClean="0" sz="900" spc="2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εκπαιδευτικών,</a:t>
            </a:r>
            <a:r>
              <a:rPr dirty="0" smtClean="0" sz="900" spc="-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η</a:t>
            </a:r>
            <a:r>
              <a:rPr dirty="0" smtClean="0" sz="900" spc="12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συμμετοχή</a:t>
            </a:r>
            <a:r>
              <a:rPr dirty="0" smtClean="0" sz="900" spc="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σε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5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συλλογικές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διαδικασίες,</a:t>
            </a:r>
            <a:r>
              <a:rPr dirty="0" smtClean="0" sz="900" spc="-9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η</a:t>
            </a:r>
            <a:r>
              <a:rPr dirty="0" smtClean="0" sz="900" spc="12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ποιοτική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ανάπτυξη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του</a:t>
            </a:r>
            <a:r>
              <a:rPr dirty="0" smtClean="0" sz="900" spc="-1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σχολείου.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2867" y="1297856"/>
            <a:ext cx="947915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ΠΡΩΤΟΠΑΠΠΑ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ΑΘΑΝΑΣΙΑ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303" y="2142400"/>
            <a:ext cx="4247083" cy="127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10"/>
              </a:lnSpc>
              <a:spcBef>
                <a:spcPts val="45"/>
              </a:spcBef>
            </a:pPr>
            <a:r>
              <a:rPr dirty="0" smtClean="0" sz="800" spc="0" b="1">
                <a:latin typeface="Times New Roman"/>
                <a:cs typeface="Times New Roman"/>
              </a:rPr>
              <a:t>Συμμετοχή</a:t>
            </a:r>
            <a:r>
              <a:rPr dirty="0" smtClean="0" sz="800" spc="-141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των</a:t>
            </a:r>
            <a:r>
              <a:rPr dirty="0" smtClean="0" sz="800" spc="88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εκπαιδευτικών</a:t>
            </a:r>
            <a:r>
              <a:rPr dirty="0" smtClean="0" sz="800" spc="21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σε</a:t>
            </a:r>
            <a:r>
              <a:rPr dirty="0" smtClean="0" sz="800" spc="33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εθνικά</a:t>
            </a:r>
            <a:r>
              <a:rPr dirty="0" smtClean="0" sz="800" spc="145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και</a:t>
            </a:r>
            <a:r>
              <a:rPr dirty="0" smtClean="0" sz="800" spc="66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ευρωπαϊκά</a:t>
            </a:r>
            <a:r>
              <a:rPr dirty="0" smtClean="0" sz="800" spc="9" b="1">
                <a:latin typeface="Times New Roman"/>
                <a:cs typeface="Times New Roman"/>
              </a:rPr>
              <a:t> </a:t>
            </a:r>
            <a:r>
              <a:rPr dirty="0" smtClean="0" sz="800" spc="0" b="1">
                <a:latin typeface="Times New Roman"/>
                <a:cs typeface="Times New Roman"/>
              </a:rPr>
              <a:t>προγράμματα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93803" y="2572229"/>
            <a:ext cx="1077074" cy="3169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5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Συντονιστής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309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Ομάδας</a:t>
            </a:r>
            <a:r>
              <a:rPr dirty="0" smtClean="0" sz="900" spc="-1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7878" y="2660875"/>
            <a:ext cx="151876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A/A</a:t>
            </a:r>
            <a:r>
              <a:rPr dirty="0" smtClean="0" sz="900" spc="0" b="1">
                <a:latin typeface="Times New Roman"/>
                <a:cs typeface="Times New Roman"/>
              </a:rPr>
              <a:t> </a:t>
            </a:r>
            <a:r>
              <a:rPr dirty="0" smtClean="0" sz="900" spc="20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Στόχος</a:t>
            </a:r>
            <a:r>
              <a:rPr dirty="0" smtClean="0" sz="900" spc="-128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Βελτίωσης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10533" y="2660875"/>
            <a:ext cx="100529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5"/>
              </a:lnSpc>
              <a:spcBef>
                <a:spcPts val="50"/>
              </a:spcBef>
            </a:pPr>
            <a:r>
              <a:rPr dirty="0" smtClean="0" sz="900" spc="0" b="1">
                <a:latin typeface="Times New Roman"/>
                <a:cs typeface="Times New Roman"/>
              </a:rPr>
              <a:t>Σχέδιο</a:t>
            </a:r>
            <a:r>
              <a:rPr dirty="0" smtClean="0" sz="900" spc="45" b="1">
                <a:latin typeface="Times New Roman"/>
                <a:cs typeface="Times New Roman"/>
              </a:rPr>
              <a:t> </a:t>
            </a:r>
            <a:r>
              <a:rPr dirty="0" smtClean="0" sz="900" spc="0" b="1">
                <a:latin typeface="Times New Roman"/>
                <a:cs typeface="Times New Roman"/>
              </a:rPr>
              <a:t>Δράσης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5091" y="3078078"/>
            <a:ext cx="3242944" cy="4909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Να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10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οργανωθεί</a:t>
            </a:r>
            <a:r>
              <a:rPr dirty="0" smtClean="0" sz="900" spc="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πρόγραμμα</a:t>
            </a:r>
            <a:r>
              <a:rPr dirty="0" smtClean="0" sz="900" spc="-12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Erasmus</a:t>
            </a:r>
            <a:r>
              <a:rPr dirty="0" smtClean="0" sz="900" spc="30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για</a:t>
            </a:r>
            <a:r>
              <a:rPr dirty="0" smtClean="0" sz="900" spc="87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επαγγελματική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ανάπτυξη</a:t>
            </a:r>
            <a:r>
              <a:rPr dirty="0" smtClean="0" sz="900" spc="73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εκπαιδευτικών</a:t>
            </a:r>
            <a:r>
              <a:rPr dirty="0" smtClean="0" sz="900" spc="162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μέσω</a:t>
            </a:r>
            <a:r>
              <a:rPr dirty="0" smtClean="0" sz="900" spc="-34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ετεροπαρατήρησης</a:t>
            </a:r>
            <a:r>
              <a:rPr dirty="0" smtClean="0" sz="900" spc="-6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σε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345"/>
              </a:spcBef>
            </a:pPr>
            <a:r>
              <a:rPr dirty="0" smtClean="0" sz="900" spc="0">
                <a:latin typeface="Times New Roman"/>
                <a:cs typeface="Times New Roman"/>
              </a:rPr>
              <a:t>ΕυρωπαΙκά</a:t>
            </a:r>
            <a:r>
              <a:rPr dirty="0" smtClean="0" sz="900" spc="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σχολεία.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3803" y="3165886"/>
            <a:ext cx="658622" cy="315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ΔΕΝΔΑΚΗ</a:t>
            </a:r>
            <a:endParaRPr sz="900">
              <a:latin typeface="Times New Roman"/>
              <a:cs typeface="Times New Roman"/>
            </a:endParaRPr>
          </a:p>
          <a:p>
            <a:pPr marL="12700" marR="17145">
              <a:lnSpc>
                <a:spcPct val="95825"/>
              </a:lnSpc>
              <a:spcBef>
                <a:spcPts val="294"/>
              </a:spcBef>
            </a:pPr>
            <a:r>
              <a:rPr dirty="0" smtClean="0" sz="900" spc="0">
                <a:latin typeface="Times New Roman"/>
                <a:cs typeface="Times New Roman"/>
              </a:rPr>
              <a:t>ΑΓΑΠΗ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7878" y="3253694"/>
            <a:ext cx="11523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1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10533" y="3253694"/>
            <a:ext cx="1626057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0"/>
              </a:lnSpc>
              <a:spcBef>
                <a:spcPts val="50"/>
              </a:spcBef>
            </a:pPr>
            <a:r>
              <a:rPr dirty="0" smtClean="0" sz="900" spc="0">
                <a:latin typeface="Times New Roman"/>
                <a:cs typeface="Times New Roman"/>
              </a:rPr>
              <a:t>Διδάσκω</a:t>
            </a:r>
            <a:r>
              <a:rPr dirty="0" smtClean="0" sz="900" spc="-65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αεί</a:t>
            </a:r>
            <a:r>
              <a:rPr dirty="0" smtClean="0" sz="900" spc="31">
                <a:latin typeface="Times New Roman"/>
                <a:cs typeface="Times New Roman"/>
              </a:rPr>
              <a:t> </a:t>
            </a:r>
            <a:r>
              <a:rPr dirty="0" smtClean="0" sz="900" spc="0">
                <a:latin typeface="Times New Roman"/>
                <a:cs typeface="Times New Roman"/>
              </a:rPr>
              <a:t>διδασκόμενος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